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518" r:id="rId3"/>
    <p:sldId id="521" r:id="rId4"/>
    <p:sldId id="581" r:id="rId5"/>
    <p:sldId id="582" r:id="rId6"/>
    <p:sldId id="604" r:id="rId7"/>
    <p:sldId id="522" r:id="rId8"/>
    <p:sldId id="524" r:id="rId9"/>
    <p:sldId id="525" r:id="rId10"/>
    <p:sldId id="526" r:id="rId11"/>
    <p:sldId id="606" r:id="rId12"/>
    <p:sldId id="607" r:id="rId13"/>
    <p:sldId id="608" r:id="rId14"/>
    <p:sldId id="609" r:id="rId15"/>
    <p:sldId id="610" r:id="rId16"/>
    <p:sldId id="611" r:id="rId17"/>
    <p:sldId id="612" r:id="rId18"/>
    <p:sldId id="527" r:id="rId19"/>
    <p:sldId id="536" r:id="rId20"/>
    <p:sldId id="538" r:id="rId21"/>
    <p:sldId id="529" r:id="rId22"/>
    <p:sldId id="539" r:id="rId23"/>
    <p:sldId id="531" r:id="rId24"/>
    <p:sldId id="269" r:id="rId25"/>
    <p:sldId id="535" r:id="rId26"/>
    <p:sldId id="534" r:id="rId27"/>
    <p:sldId id="541" r:id="rId28"/>
    <p:sldId id="613" r:id="rId29"/>
    <p:sldId id="605" r:id="rId30"/>
    <p:sldId id="594" r:id="rId31"/>
    <p:sldId id="6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ICRA%20paper\ICRA_paper\bar_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81266428136772"/>
          <c:y val="9.7343692965531622E-2"/>
          <c:w val="0.81586866326056584"/>
          <c:h val="0.73356578772024361"/>
        </c:manualLayout>
      </c:layout>
      <c:barChart>
        <c:barDir val="col"/>
        <c:grouping val="clustered"/>
        <c:varyColors val="0"/>
        <c:ser>
          <c:idx val="0"/>
          <c:order val="0"/>
          <c:tx>
            <c:strRef>
              <c:f>Sheet1!$A$2</c:f>
              <c:strCache>
                <c:ptCount val="1"/>
                <c:pt idx="0">
                  <c:v>PCA+KNN</c:v>
                </c:pt>
              </c:strCache>
            </c:strRef>
          </c:tx>
          <c:spPr>
            <a:solidFill>
              <a:srgbClr val="92D05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Bronze</c:v>
                </c:pt>
                <c:pt idx="1">
                  <c:v>Stainless Steel</c:v>
                </c:pt>
                <c:pt idx="2">
                  <c:v>Mixed</c:v>
                </c:pt>
              </c:strCache>
            </c:strRef>
          </c:cat>
          <c:val>
            <c:numRef>
              <c:f>Sheet1!$B$2:$D$2</c:f>
              <c:numCache>
                <c:formatCode>0.00%</c:formatCode>
                <c:ptCount val="3"/>
                <c:pt idx="0">
                  <c:v>0.9</c:v>
                </c:pt>
                <c:pt idx="1">
                  <c:v>0.99</c:v>
                </c:pt>
                <c:pt idx="2" formatCode="0%">
                  <c:v>0.96</c:v>
                </c:pt>
              </c:numCache>
            </c:numRef>
          </c:val>
          <c:extLst>
            <c:ext xmlns:c16="http://schemas.microsoft.com/office/drawing/2014/chart" uri="{C3380CC4-5D6E-409C-BE32-E72D297353CC}">
              <c16:uniqueId val="{00000000-E927-4C9C-8106-F2289DA84BC1}"/>
            </c:ext>
          </c:extLst>
        </c:ser>
        <c:ser>
          <c:idx val="1"/>
          <c:order val="1"/>
          <c:tx>
            <c:strRef>
              <c:f>Sheet1!$A$3</c:f>
              <c:strCache>
                <c:ptCount val="1"/>
                <c:pt idx="0">
                  <c:v>MFCC+NN</c:v>
                </c:pt>
              </c:strCache>
            </c:strRef>
          </c:tx>
          <c:spPr>
            <a:solidFill>
              <a:srgbClr val="0070C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Bronze</c:v>
                </c:pt>
                <c:pt idx="1">
                  <c:v>Stainless Steel</c:v>
                </c:pt>
                <c:pt idx="2">
                  <c:v>Mixed</c:v>
                </c:pt>
              </c:strCache>
            </c:strRef>
          </c:cat>
          <c:val>
            <c:numRef>
              <c:f>Sheet1!$B$3:$D$3</c:f>
              <c:numCache>
                <c:formatCode>0.00%</c:formatCode>
                <c:ptCount val="3"/>
                <c:pt idx="0">
                  <c:v>0.89</c:v>
                </c:pt>
                <c:pt idx="1">
                  <c:v>0.98</c:v>
                </c:pt>
                <c:pt idx="2">
                  <c:v>0.95</c:v>
                </c:pt>
              </c:numCache>
            </c:numRef>
          </c:val>
          <c:extLst>
            <c:ext xmlns:c16="http://schemas.microsoft.com/office/drawing/2014/chart" uri="{C3380CC4-5D6E-409C-BE32-E72D297353CC}">
              <c16:uniqueId val="{00000001-E927-4C9C-8106-F2289DA84BC1}"/>
            </c:ext>
          </c:extLst>
        </c:ser>
        <c:ser>
          <c:idx val="2"/>
          <c:order val="2"/>
          <c:tx>
            <c:strRef>
              <c:f>Sheet1!$A$4</c:f>
              <c:strCache>
                <c:ptCount val="1"/>
                <c:pt idx="0">
                  <c:v>MFCC+CNN</c:v>
                </c:pt>
              </c:strCache>
            </c:strRef>
          </c:tx>
          <c:spPr>
            <a:solidFill>
              <a:srgbClr val="FFC0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Bronze</c:v>
                </c:pt>
                <c:pt idx="1">
                  <c:v>Stainless Steel</c:v>
                </c:pt>
                <c:pt idx="2">
                  <c:v>Mixed</c:v>
                </c:pt>
              </c:strCache>
            </c:strRef>
          </c:cat>
          <c:val>
            <c:numRef>
              <c:f>Sheet1!$B$4:$D$4</c:f>
              <c:numCache>
                <c:formatCode>0.00%</c:formatCode>
                <c:ptCount val="3"/>
                <c:pt idx="0">
                  <c:v>0.86</c:v>
                </c:pt>
                <c:pt idx="1">
                  <c:v>0.97</c:v>
                </c:pt>
                <c:pt idx="2">
                  <c:v>0.94</c:v>
                </c:pt>
              </c:numCache>
            </c:numRef>
          </c:val>
          <c:extLst>
            <c:ext xmlns:c16="http://schemas.microsoft.com/office/drawing/2014/chart" uri="{C3380CC4-5D6E-409C-BE32-E72D297353CC}">
              <c16:uniqueId val="{00000002-E927-4C9C-8106-F2289DA84BC1}"/>
            </c:ext>
          </c:extLst>
        </c:ser>
        <c:ser>
          <c:idx val="3"/>
          <c:order val="3"/>
          <c:tx>
            <c:strRef>
              <c:f>Sheet1!$A$5</c:f>
              <c:strCache>
                <c:ptCount val="1"/>
                <c:pt idx="0">
                  <c:v>ANN</c:v>
                </c:pt>
              </c:strCache>
            </c:strRef>
          </c:tx>
          <c:spPr>
            <a:solidFill>
              <a:schemeClr val="tx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Bronze</c:v>
                </c:pt>
                <c:pt idx="1">
                  <c:v>Stainless Steel</c:v>
                </c:pt>
                <c:pt idx="2">
                  <c:v>Mixed</c:v>
                </c:pt>
              </c:strCache>
            </c:strRef>
          </c:cat>
          <c:val>
            <c:numRef>
              <c:f>Sheet1!$B$5:$D$5</c:f>
              <c:numCache>
                <c:formatCode>0.00%</c:formatCode>
                <c:ptCount val="3"/>
                <c:pt idx="0">
                  <c:v>0.61</c:v>
                </c:pt>
                <c:pt idx="1">
                  <c:v>0.84</c:v>
                </c:pt>
                <c:pt idx="2">
                  <c:v>0.64</c:v>
                </c:pt>
              </c:numCache>
            </c:numRef>
          </c:val>
          <c:extLst>
            <c:ext xmlns:c16="http://schemas.microsoft.com/office/drawing/2014/chart" uri="{C3380CC4-5D6E-409C-BE32-E72D297353CC}">
              <c16:uniqueId val="{00000003-E927-4C9C-8106-F2289DA84BC1}"/>
            </c:ext>
          </c:extLst>
        </c:ser>
        <c:dLbls>
          <c:dLblPos val="outEnd"/>
          <c:showLegendKey val="0"/>
          <c:showVal val="1"/>
          <c:showCatName val="0"/>
          <c:showSerName val="0"/>
          <c:showPercent val="0"/>
          <c:showBubbleSize val="0"/>
        </c:dLbls>
        <c:gapWidth val="100"/>
        <c:overlap val="-24"/>
        <c:axId val="106604607"/>
        <c:axId val="271900815"/>
      </c:barChart>
      <c:catAx>
        <c:axId val="10660460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71900815"/>
        <c:crosses val="autoZero"/>
        <c:auto val="1"/>
        <c:lblAlgn val="ctr"/>
        <c:lblOffset val="100"/>
        <c:noMultiLvlLbl val="0"/>
      </c:catAx>
      <c:valAx>
        <c:axId val="271900815"/>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SG" sz="2000">
                    <a:latin typeface="Times New Roman" panose="02020603050405020304" pitchFamily="18" charset="0"/>
                    <a:cs typeface="Times New Roman" panose="02020603050405020304" pitchFamily="18" charset="0"/>
                  </a:rPr>
                  <a:t>Accuracy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6604607"/>
        <c:crosses val="autoZero"/>
        <c:crossBetween val="between"/>
        <c:majorUnit val="0.2"/>
      </c:valAx>
      <c:spPr>
        <a:noFill/>
        <a:ln>
          <a:noFill/>
        </a:ln>
        <a:effectLst/>
      </c:spPr>
    </c:plotArea>
    <c:legend>
      <c:legendPos val="b"/>
      <c:layout>
        <c:manualLayout>
          <c:xMode val="edge"/>
          <c:yMode val="edge"/>
          <c:x val="0"/>
          <c:y val="0.95449772540353184"/>
          <c:w val="1"/>
          <c:h val="4.5502274596468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E2D1C-296A-4E19-BACC-312A5DB87B6D}" type="datetimeFigureOut">
              <a:rPr lang="en-SG" smtClean="0"/>
              <a:t>30/7/2021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55A6A-7651-430F-9962-BB7E511EAC60}" type="slidenum">
              <a:rPr lang="en-SG" smtClean="0"/>
              <a:t>‹#›</a:t>
            </a:fld>
            <a:endParaRPr lang="en-SG"/>
          </a:p>
        </p:txBody>
      </p:sp>
    </p:spTree>
    <p:extLst>
      <p:ext uri="{BB962C8B-B14F-4D97-AF65-F5344CB8AC3E}">
        <p14:creationId xmlns:p14="http://schemas.microsoft.com/office/powerpoint/2010/main" val="282007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nowrin Akter Surovi. Today  I am presenting  a part of my research. The title of today’s talk is </a:t>
            </a:r>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a:t>
            </a:fld>
            <a:endParaRPr lang="en-SG"/>
          </a:p>
        </p:txBody>
      </p:sp>
    </p:spTree>
    <p:extLst>
      <p:ext uri="{BB962C8B-B14F-4D97-AF65-F5344CB8AC3E}">
        <p14:creationId xmlns:p14="http://schemas.microsoft.com/office/powerpoint/2010/main" val="409084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proposed three universal frameworks to identify the geometrically defective beads. The first framework is PCA+KNN. Here  Principal Component Analysis (PCA) is used for feature extraction, and K-Nearest Neighbors (KNN) is used for identification. The second framework is  MFCC + NN, here  Mel Frequency Cepstral Coefficients (MFCCs) as features and a Neural Network (NN) used for identification. The third framework is MFCC + CNN. HERE WE convert the MFCCs features into images and use a  Convolutional Neural Network (CNN) to identify the defective beads. </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10</a:t>
            </a:fld>
            <a:endParaRPr lang="en-SG"/>
          </a:p>
        </p:txBody>
      </p:sp>
    </p:spTree>
    <p:extLst>
      <p:ext uri="{BB962C8B-B14F-4D97-AF65-F5344CB8AC3E}">
        <p14:creationId xmlns:p14="http://schemas.microsoft.com/office/powerpoint/2010/main" val="38566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Here  I will be discussing about three frameworks. In details.</a:t>
            </a:r>
          </a:p>
          <a:p>
            <a:pPr marL="0" indent="0">
              <a:buFont typeface="Arial" charset="0"/>
              <a:buNone/>
            </a:pPr>
            <a:endParaRPr lang="en-US" dirty="0"/>
          </a:p>
          <a:p>
            <a:pPr marL="0" indent="0">
              <a:buFont typeface="Arial" charset="0"/>
              <a:buNone/>
            </a:pPr>
            <a:r>
              <a:rPr lang="en-US" dirty="0"/>
              <a:t>PCA is a dimension reduction technique. It  reduces the dimensions of the data keeping most of the information of the original data. For extract feature , we first ….. on the </a:t>
            </a:r>
            <a:r>
              <a:rPr lang="en-US" dirty="0" err="1"/>
              <a:t>downsampled</a:t>
            </a:r>
            <a:r>
              <a:rPr lang="en-US" dirty="0"/>
              <a:t> signal. 1. where N is the number of points used to compute the DFT</a:t>
            </a:r>
          </a:p>
          <a:p>
            <a:pPr marL="0" indent="0">
              <a:buFont typeface="Arial" charset="0"/>
              <a:buNone/>
            </a:pPr>
            <a:r>
              <a:rPr lang="en-US" dirty="0"/>
              <a:t>2. to get y(k), and assemble them into a matrix like this</a:t>
            </a:r>
          </a:p>
          <a:p>
            <a:pPr marL="0" indent="0">
              <a:buFont typeface="Arial" charset="0"/>
              <a:buNone/>
            </a:pPr>
            <a:r>
              <a:rPr lang="en-US" dirty="0"/>
              <a:t>4. $\</a:t>
            </a:r>
            <a:r>
              <a:rPr lang="en-US" dirty="0" err="1"/>
              <a:t>lambda_i</a:t>
            </a:r>
            <a:r>
              <a:rPr lang="en-US" dirty="0"/>
              <a:t>$ is the eigenvalue associated with the eigenvector $</a:t>
            </a:r>
            <a:r>
              <a:rPr lang="en-US" dirty="0" err="1"/>
              <a:t>e_i</a:t>
            </a:r>
            <a:r>
              <a:rPr lang="en-US" dirty="0"/>
              <a:t>$.</a:t>
            </a:r>
          </a:p>
          <a:p>
            <a:pPr marL="0" indent="0">
              <a:buFont typeface="Arial" charset="0"/>
              <a:buNone/>
            </a:pPr>
            <a:r>
              <a:rPr lang="en-US" dirty="0"/>
              <a:t>5. The eigenvectors with the highest, the second-highest eigenvalues form the $1^{</a:t>
            </a:r>
            <a:r>
              <a:rPr lang="en-US" dirty="0" err="1"/>
              <a:t>st</a:t>
            </a:r>
            <a:r>
              <a:rPr lang="en-US" dirty="0"/>
              <a:t>}$, $2^{</a:t>
            </a:r>
            <a:r>
              <a:rPr lang="en-US" dirty="0" err="1"/>
              <a:t>nd</a:t>
            </a:r>
            <a:r>
              <a:rPr lang="en-US" dirty="0"/>
              <a:t>}$ principal components and so on.</a:t>
            </a:r>
          </a:p>
          <a:p>
            <a:pPr marL="0" indent="0">
              <a:buFont typeface="Arial" charset="0"/>
              <a:buNone/>
            </a:pPr>
            <a:endParaRPr lang="en-US" dirty="0"/>
          </a:p>
          <a:p>
            <a:pPr marL="0" indent="0">
              <a:buFont typeface="Arial" charset="0"/>
              <a:buNone/>
            </a:pPr>
            <a:endParaRPr lang="en-US" dirty="0"/>
          </a:p>
          <a:p>
            <a:pPr marL="0" indent="0">
              <a:buFont typeface="Arial" charset="0"/>
              <a:buNone/>
            </a:pPr>
            <a:r>
              <a:rPr lang="en-US" dirty="0"/>
              <a:t> </a:t>
            </a:r>
            <a:endParaRPr lang="en-GB"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11</a:t>
            </a:fld>
            <a:endParaRPr lang="en-SG"/>
          </a:p>
        </p:txBody>
      </p:sp>
    </p:spTree>
    <p:extLst>
      <p:ext uri="{BB962C8B-B14F-4D97-AF65-F5344CB8AC3E}">
        <p14:creationId xmlns:p14="http://schemas.microsoft.com/office/powerpoint/2010/main" val="3550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KNN is a supervised learning technique. </a:t>
            </a:r>
          </a:p>
          <a:p>
            <a:pPr marL="228600" indent="-228600">
              <a:buFont typeface="Arial" charset="0"/>
              <a:buAutoNum type="arabicPeriod"/>
            </a:pPr>
            <a:r>
              <a:rPr lang="en-US" dirty="0"/>
              <a:t>The algorithm works by selecting the $K^{</a:t>
            </a:r>
            <a:r>
              <a:rPr lang="en-US" dirty="0" err="1"/>
              <a:t>th</a:t>
            </a:r>
            <a:r>
              <a:rPr lang="en-US" dirty="0"/>
              <a:t>}$ nearest points of a new example by calculating the distance among all existing examples with the new example.</a:t>
            </a:r>
          </a:p>
          <a:p>
            <a:pPr marL="0" indent="0">
              <a:buFont typeface="Arial" charset="0"/>
              <a:buNone/>
            </a:pPr>
            <a:r>
              <a:rPr lang="en-US" dirty="0"/>
              <a:t> 2. The $K^{</a:t>
            </a:r>
            <a:r>
              <a:rPr lang="en-US" dirty="0" err="1"/>
              <a:t>th</a:t>
            </a:r>
            <a:r>
              <a:rPr lang="en-US" dirty="0"/>
              <a:t>}$ neighbors are determined by the shortest distance from the new example. </a:t>
            </a:r>
          </a:p>
          <a:p>
            <a:pPr marL="0" indent="0">
              <a:buFont typeface="Arial" charset="0"/>
              <a:buNone/>
            </a:pPr>
            <a:r>
              <a:rPr lang="en-US" dirty="0"/>
              <a:t>2. The class of new example is assigned to the majority class of $K^{</a:t>
            </a:r>
            <a:r>
              <a:rPr lang="en-US" dirty="0" err="1"/>
              <a:t>th</a:t>
            </a:r>
            <a:r>
              <a:rPr lang="en-US" dirty="0"/>
              <a:t>}$ nearest points.</a:t>
            </a:r>
          </a:p>
          <a:p>
            <a:pPr marL="0" indent="0">
              <a:buFont typeface="Arial" charset="0"/>
              <a:buNone/>
            </a:pPr>
            <a:r>
              <a:rPr lang="en-US" dirty="0"/>
              <a:t>For example, here are 2 classes. Suppose K=3. the blue is the new example. From this image, you see that………..</a:t>
            </a:r>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12</a:t>
            </a:fld>
            <a:endParaRPr lang="en-SG"/>
          </a:p>
        </p:txBody>
      </p:sp>
    </p:spTree>
    <p:extLst>
      <p:ext uri="{BB962C8B-B14F-4D97-AF65-F5344CB8AC3E}">
        <p14:creationId xmlns:p14="http://schemas.microsoft.com/office/powerpoint/2010/main" val="105074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 So MFCC + NN is the second framework. </a:t>
            </a:r>
          </a:p>
          <a:p>
            <a:pPr marL="0" indent="0">
              <a:buFont typeface="Arial" charset="0"/>
              <a:buNone/>
            </a:pPr>
            <a:r>
              <a:rPr lang="en-US" dirty="0"/>
              <a:t> 0.7 s</a:t>
            </a:r>
          </a:p>
          <a:p>
            <a:pPr marL="228600" indent="-228600">
              <a:buFont typeface="Arial" charset="0"/>
              <a:buAutoNum type="arabicPeriod"/>
            </a:pPr>
            <a:r>
              <a:rPr lang="en-US" dirty="0"/>
              <a:t>10 frames =0.07s/70 </a:t>
            </a:r>
            <a:r>
              <a:rPr lang="en-US" dirty="0" err="1"/>
              <a:t>ms</a:t>
            </a:r>
            <a:r>
              <a:rPr lang="en-US" dirty="0"/>
              <a:t>= frame duration, for each segmented signal</a:t>
            </a:r>
          </a:p>
          <a:p>
            <a:pPr marL="0" indent="0">
              <a:buFont typeface="Arial" charset="0"/>
              <a:buNone/>
            </a:pPr>
            <a:r>
              <a:rPr lang="en-US" sz="1200" dirty="0">
                <a:latin typeface="Times New Roman" panose="02020603050405020304" pitchFamily="18" charset="0"/>
                <a:cs typeface="Times New Roman" panose="02020603050405020304" pitchFamily="18" charset="0"/>
              </a:rPr>
              <a:t>3. (e.g. Hamming window) to get a windowed signal. </a:t>
            </a:r>
          </a:p>
          <a:p>
            <a:pPr marL="0" indent="0">
              <a:buFont typeface="Arial" charset="0"/>
              <a:buNone/>
            </a:pPr>
            <a:r>
              <a:rPr lang="en-US" sz="1200" dirty="0">
                <a:latin typeface="Times New Roman" panose="02020603050405020304" pitchFamily="18" charset="0"/>
                <a:cs typeface="Times New Roman" panose="02020603050405020304" pitchFamily="18" charset="0"/>
              </a:rPr>
              <a:t>4. Most of the filter shape is triangular. The filter-banks are implemented in the frequency domain for MFCCs computation. The conversion of physical frequency to Mel frequency is given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a:latin typeface="Times New Roman" panose="02020603050405020304" pitchFamily="18" charset="0"/>
                <a:cs typeface="Times New Roman" panose="02020603050405020304" pitchFamily="18" charset="0"/>
              </a:rPr>
              <a:t>5. Calculate filter-bank energies by multiplying the square of the magnitude spectrum of DFT signal with each filter-bank</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a:latin typeface="Times New Roman" panose="02020603050405020304" pitchFamily="18" charset="0"/>
                <a:cs typeface="Times New Roman" panose="02020603050405020304" pitchFamily="18" charset="0"/>
              </a:rPr>
              <a:t>The filter-bank is a nonlinear-scale filter bank that imitates a human’s audible system. </a:t>
            </a:r>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13</a:t>
            </a:fld>
            <a:endParaRPr lang="en-SG"/>
          </a:p>
        </p:txBody>
      </p:sp>
    </p:spTree>
    <p:extLst>
      <p:ext uri="{BB962C8B-B14F-4D97-AF65-F5344CB8AC3E}">
        <p14:creationId xmlns:p14="http://schemas.microsoft.com/office/powerpoint/2010/main" val="37844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a:latin typeface="Times New Roman" panose="02020603050405020304" pitchFamily="18" charset="0"/>
                <a:cs typeface="Times New Roman" panose="02020603050405020304" pitchFamily="18" charset="0"/>
              </a:rPr>
              <a:t>1. Apply Discrete Cosine Transform (DCT) to the log filter bank energies and produce the cepstral coefficients for each frame.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a:latin typeface="Times New Roman" panose="02020603050405020304" pitchFamily="18" charset="0"/>
                <a:cs typeface="Times New Roman" panose="02020603050405020304" pitchFamily="18" charset="0"/>
              </a:rPr>
              <a:t>The coefficients of each frame form a row vector. Traditionally, 8 to 13 coefficients are selected.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dirty="0">
              <a:latin typeface="Times New Roman" panose="02020603050405020304" pitchFamily="18" charset="0"/>
              <a:cs typeface="Times New Roman" panose="02020603050405020304" pitchFamily="18" charset="0"/>
            </a:endParaRPr>
          </a:p>
          <a:p>
            <a:pPr marL="0" indent="0">
              <a:buFont typeface="Arial" charset="0"/>
              <a:buNone/>
            </a:pPr>
            <a:endParaRPr lang="en-US" sz="1200" dirty="0">
              <a:latin typeface="Times New Roman" panose="02020603050405020304" pitchFamily="18" charset="0"/>
              <a:cs typeface="Times New Roman" panose="02020603050405020304" pitchFamily="18" charset="0"/>
            </a:endParaRPr>
          </a:p>
          <a:p>
            <a:pPr marL="0" indent="0">
              <a:buFont typeface="Arial" charset="0"/>
              <a:buNone/>
            </a:pPr>
            <a:r>
              <a:rPr lang="en-US" sz="1200" dirty="0">
                <a:latin typeface="Times New Roman" panose="02020603050405020304" pitchFamily="18" charset="0"/>
                <a:cs typeface="Times New Roman" panose="02020603050405020304" pitchFamily="18" charset="0"/>
              </a:rPr>
              <a:t>2. Form a MFCCs feature matrix for each segmented signal because each segmented signal consists of </a:t>
            </a:r>
            <a:r>
              <a:rPr lang="en-US" sz="1200" dirty="0" err="1">
                <a:latin typeface="Times New Roman" panose="02020603050405020304" pitchFamily="18" charset="0"/>
                <a:cs typeface="Times New Roman" panose="02020603050405020304" pitchFamily="18" charset="0"/>
              </a:rPr>
              <a:t>severel</a:t>
            </a:r>
            <a:r>
              <a:rPr lang="en-US" sz="1200" dirty="0">
                <a:latin typeface="Times New Roman" panose="02020603050405020304" pitchFamily="18" charset="0"/>
                <a:cs typeface="Times New Roman" panose="02020603050405020304" pitchFamily="18" charset="0"/>
              </a:rPr>
              <a:t> frames.</a:t>
            </a:r>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14</a:t>
            </a:fld>
            <a:endParaRPr lang="en-SG"/>
          </a:p>
        </p:txBody>
      </p:sp>
    </p:spTree>
    <p:extLst>
      <p:ext uri="{BB962C8B-B14F-4D97-AF65-F5344CB8AC3E}">
        <p14:creationId xmlns:p14="http://schemas.microsoft.com/office/powerpoint/2010/main" val="197583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the </a:t>
            </a:r>
            <a:r>
              <a:rPr lang="en-US" dirty="0" err="1"/>
              <a:t>architechture</a:t>
            </a:r>
            <a:r>
              <a:rPr lang="en-US" dirty="0"/>
              <a:t> of my  proposed NN consists of one input layer, three hidden layers and one output layer. The hidden layers contain 512, 256 and 64 neurons, respectively. Rectified Linear Unit (</a:t>
            </a:r>
            <a:r>
              <a:rPr lang="en-US" dirty="0" err="1"/>
              <a:t>ReLU</a:t>
            </a:r>
            <a:r>
              <a:rPr lang="en-US" dirty="0"/>
              <a:t>) activation </a:t>
            </a:r>
            <a:r>
              <a:rPr lang="en-US" dirty="0" err="1"/>
              <a:t>functionis</a:t>
            </a:r>
            <a:r>
              <a:rPr lang="en-US" dirty="0"/>
              <a:t> used in all hidden layers. L_{2} regularization (0.001) is used in every hidden layer to avoid overfitting problem. </a:t>
            </a:r>
            <a:endParaRPr lang="en-GB"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15</a:t>
            </a:fld>
            <a:endParaRPr lang="en-SG"/>
          </a:p>
        </p:txBody>
      </p:sp>
    </p:spTree>
    <p:extLst>
      <p:ext uri="{BB962C8B-B14F-4D97-AF65-F5344CB8AC3E}">
        <p14:creationId xmlns:p14="http://schemas.microsoft.com/office/powerpoint/2010/main" val="266148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In last framework, I use MFCCS feature images for training Convolution Neural Network(CNN),  I first ……………similar as in MFCC+NN framework. </a:t>
            </a:r>
          </a:p>
          <a:p>
            <a:pPr marL="0" indent="0">
              <a:buFont typeface="Arial" charset="0"/>
              <a:buNone/>
            </a:pPr>
            <a:endParaRPr lang="en-US" dirty="0"/>
          </a:p>
          <a:p>
            <a:pPr marL="0" indent="0">
              <a:buFont typeface="Arial" charset="0"/>
              <a:buNone/>
            </a:pPr>
            <a:r>
              <a:rPr lang="en-US" dirty="0"/>
              <a:t>I refer this image as MFCCs feature image. An example of MFCCs feature image shows here</a:t>
            </a:r>
            <a:endParaRPr lang="en-GB"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16</a:t>
            </a:fld>
            <a:endParaRPr lang="en-SG"/>
          </a:p>
        </p:txBody>
      </p:sp>
    </p:spTree>
    <p:extLst>
      <p:ext uri="{BB962C8B-B14F-4D97-AF65-F5344CB8AC3E}">
        <p14:creationId xmlns:p14="http://schemas.microsoft.com/office/powerpoint/2010/main" val="334526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The architecture of our CNN  is given in Figure</a:t>
            </a:r>
          </a:p>
          <a:p>
            <a:pPr marL="0" indent="0">
              <a:buFont typeface="Arial" charset="0"/>
              <a:buNone/>
            </a:pPr>
            <a:r>
              <a:rPr lang="en-US" dirty="0"/>
              <a:t>Our proposed CNN is made up of two convolutional layers, two pooling layers, one fully connected layer, and one output layer. Each convolutional layer consists of 32 filters, and the size of each filter is 3 by3. each max-pooling layer filter size is $3 \times 3$. The Fully Connected (FC) layer contains 64 neurons to connect all the activation of previous layers. One dropout (0.3) is added after the FC layer to avoid overfitting. Strides 2 by 2</a:t>
            </a:r>
            <a:endParaRPr lang="en-GB"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17</a:t>
            </a:fld>
            <a:endParaRPr lang="en-SG"/>
          </a:p>
        </p:txBody>
      </p:sp>
    </p:spTree>
    <p:extLst>
      <p:ext uri="{BB962C8B-B14F-4D97-AF65-F5344CB8AC3E}">
        <p14:creationId xmlns:p14="http://schemas.microsoft.com/office/powerpoint/2010/main" val="315247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 the picture of our experimental set-up. Using this set-up, we printed 26 bronze and 52 stainless steel beads in our lab. We varied torch speed and wire feed rate to print beads of different qualities. We collected acoustic signals during welding at 8000 Hz. Then we divide each signal into ten non-overlapping segments of equal duration. So we get 260 bronze signal segments and 520 stainless steel signal segments.</a:t>
            </a:r>
            <a:endParaRPr lang="en-SG" dirty="0"/>
          </a:p>
          <a:p>
            <a:r>
              <a:rPr lang="en-SG" dirty="0"/>
              <a:t> </a:t>
            </a:r>
          </a:p>
        </p:txBody>
      </p:sp>
      <p:sp>
        <p:nvSpPr>
          <p:cNvPr id="4" name="Slide Number Placeholder 3"/>
          <p:cNvSpPr>
            <a:spLocks noGrp="1"/>
          </p:cNvSpPr>
          <p:nvPr>
            <p:ph type="sldNum" sz="quarter" idx="5"/>
          </p:nvPr>
        </p:nvSpPr>
        <p:spPr/>
        <p:txBody>
          <a:bodyPr/>
          <a:lstStyle/>
          <a:p>
            <a:fld id="{50C5F959-1E4E-4D87-B525-78F108EC3CF8}" type="slidenum">
              <a:rPr lang="en-SG" smtClean="0"/>
              <a:t>18</a:t>
            </a:fld>
            <a:endParaRPr lang="en-SG"/>
          </a:p>
        </p:txBody>
      </p:sp>
    </p:spTree>
    <p:extLst>
      <p:ext uri="{BB962C8B-B14F-4D97-AF65-F5344CB8AC3E}">
        <p14:creationId xmlns:p14="http://schemas.microsoft.com/office/powerpoint/2010/main" val="319659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trained our frameworks to predict labels. For doing that, first, we need to label our datasets. For labelling our dataset, we measured the height, width and area of each bead using a moving 2D laser scanner. Then we calculated the Root Mean Square Error (RMSE) value of height, width and area of each bead. Then we calculated a combined RMSE using this equation. We set 2 thresholds based on observation and fine-tuning for two materials for defective beads. For SS, the threshold is 0.377 mm, and for B, the threshold is 0.5 mm. This is an illustration of defective and non-defective B and S beads based on our thresholds.</a:t>
            </a:r>
          </a:p>
        </p:txBody>
      </p:sp>
      <p:sp>
        <p:nvSpPr>
          <p:cNvPr id="4" name="Slide Number Placeholder 3"/>
          <p:cNvSpPr>
            <a:spLocks noGrp="1"/>
          </p:cNvSpPr>
          <p:nvPr>
            <p:ph type="sldNum" sz="quarter" idx="5"/>
          </p:nvPr>
        </p:nvSpPr>
        <p:spPr/>
        <p:txBody>
          <a:bodyPr/>
          <a:lstStyle/>
          <a:p>
            <a:fld id="{04A959FF-727B-4346-AD01-29802BEAD3AB}" type="slidenum">
              <a:rPr lang="en-US" smtClean="0"/>
              <a:t>19</a:t>
            </a:fld>
            <a:endParaRPr lang="en-US"/>
          </a:p>
        </p:txBody>
      </p:sp>
    </p:spTree>
    <p:extLst>
      <p:ext uri="{BB962C8B-B14F-4D97-AF65-F5344CB8AC3E}">
        <p14:creationId xmlns:p14="http://schemas.microsoft.com/office/powerpoint/2010/main" val="365262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Before starting the main part, First we need to know….. </a:t>
            </a:r>
            <a:br>
              <a:rPr lang="en-US" dirty="0"/>
            </a:br>
            <a:r>
              <a:rPr lang="en-US" b="0" i="0" dirty="0">
                <a:solidFill>
                  <a:srgbClr val="202124"/>
                </a:solidFill>
                <a:effectLst/>
                <a:latin typeface="arial" panose="020B0604020202020204" pitchFamily="34" charset="0"/>
              </a:rPr>
              <a:t>Direct Energy Deposition – Step by Step. </a:t>
            </a:r>
            <a:r>
              <a:rPr lang="en-US" b="1" i="0" dirty="0">
                <a:solidFill>
                  <a:srgbClr val="202124"/>
                </a:solidFill>
                <a:effectLst/>
                <a:latin typeface="arial" panose="020B0604020202020204" pitchFamily="34" charset="0"/>
              </a:rPr>
              <a:t>Material is deposited from the nozzle onto existing surfaces of the object</a:t>
            </a:r>
            <a:r>
              <a:rPr lang="en-US" b="0" i="0" dirty="0">
                <a:solidFill>
                  <a:srgbClr val="202124"/>
                </a:solidFill>
                <a:effectLst/>
                <a:latin typeface="arial" panose="020B0604020202020204" pitchFamily="34" charset="0"/>
              </a:rPr>
              <a:t>. Material is either provided in wire or powder form. Material is melted using a laser, electron beam or plasma arc upon deposition.  </a:t>
            </a:r>
            <a:r>
              <a:rPr lang="en-US" b="1" i="0" dirty="0">
                <a:solidFill>
                  <a:srgbClr val="202124"/>
                </a:solidFill>
                <a:effectLst/>
                <a:latin typeface="arial" panose="020B0604020202020204" pitchFamily="34" charset="0"/>
              </a:rPr>
              <a:t>the weight of the raw material purchased, compared to the weight of the final part</a:t>
            </a:r>
            <a:r>
              <a:rPr lang="en-US" b="0" i="0" dirty="0">
                <a:solidFill>
                  <a:srgbClr val="202124"/>
                </a:solidFill>
                <a:effectLst/>
                <a:latin typeface="arial" panose="020B0604020202020204" pitchFamily="34" charset="0"/>
              </a:rPr>
              <a:t>.</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WAAM is becoming popular in the metal manufacturing industry because of its low equipment cost, low buy-to-fly ratio and high deposition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the………  </a:t>
            </a:r>
            <a:r>
              <a:rPr lang="en-US" sz="1200" baseline="0" dirty="0">
                <a:latin typeface="Times New Roman" panose="02020603050405020304" pitchFamily="18" charset="0"/>
                <a:cs typeface="Times New Roman" panose="02020603050405020304" pitchFamily="18" charset="0"/>
              </a:rPr>
              <a:t>Here </a:t>
            </a:r>
            <a:r>
              <a:rPr lang="en-US" sz="1200" dirty="0">
                <a:latin typeface="Times New Roman" panose="02020603050405020304" pitchFamily="18" charset="0"/>
                <a:cs typeface="Times New Roman" panose="02020603050405020304" pitchFamily="18" charset="0"/>
              </a:rPr>
              <a:t>electric arc is used  as a heat source to melt </a:t>
            </a:r>
            <a:r>
              <a:rPr lang="en-US" sz="1200" baseline="0" dirty="0">
                <a:latin typeface="Times New Roman" panose="02020603050405020304" pitchFamily="18" charset="0"/>
                <a:cs typeface="Times New Roman" panose="02020603050405020304" pitchFamily="18" charset="0"/>
              </a:rPr>
              <a:t> metal wires.  Then the  Melted wires  are deposited  layer by layer to form </a:t>
            </a:r>
            <a:r>
              <a:rPr lang="en-SG" sz="1200" b="0" i="0" kern="1200" dirty="0">
                <a:solidFill>
                  <a:schemeClr val="tx1"/>
                </a:solidFill>
                <a:effectLst/>
                <a:latin typeface="+mn-lt"/>
                <a:ea typeface="+mn-ea"/>
                <a:cs typeface="+mn-cs"/>
              </a:rPr>
              <a:t>metallic component</a:t>
            </a:r>
            <a:r>
              <a:rPr lang="en-US" sz="1200" baseline="0" dirty="0">
                <a:latin typeface="Times New Roman" panose="02020603050405020304" pitchFamily="18" charset="0"/>
                <a:cs typeface="Times New Roman" panose="02020603050405020304" pitchFamily="18" charset="0"/>
              </a:rPr>
              <a:t> on a substrate. </a:t>
            </a:r>
          </a:p>
          <a:p>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2</a:t>
            </a:fld>
            <a:endParaRPr lang="en-SG"/>
          </a:p>
        </p:txBody>
      </p:sp>
    </p:spTree>
    <p:extLst>
      <p:ext uri="{BB962C8B-B14F-4D97-AF65-F5344CB8AC3E}">
        <p14:creationId xmlns:p14="http://schemas.microsoft.com/office/powerpoint/2010/main" val="1431431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labelling our datasets, we trained our frameworks. To do so,  We divided all datasets randomly as 60% for training, 25% for testing and 15% for validation. For training KNN, we use 1st six principal components because using 1st six components to train KKN give the highest mean validation accuracy. We run 50 iterations for training and validation NN because, after 50 iterations, both training and validation loss become stable with a minimum gap. For training CNN, we run 30 iterations for each training and validation because of the similar reason in the case of NN. Then we train all our identifiers 30 times to check their stability.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Adam optimizer with sparse categorical cross-entropy loss (learning rate=0.0001)   </a:t>
            </a:r>
          </a:p>
          <a:p>
            <a:endParaRPr lang="en-SG" dirty="0"/>
          </a:p>
        </p:txBody>
      </p:sp>
      <p:sp>
        <p:nvSpPr>
          <p:cNvPr id="4" name="Slide Number Placeholder 3"/>
          <p:cNvSpPr>
            <a:spLocks noGrp="1"/>
          </p:cNvSpPr>
          <p:nvPr>
            <p:ph type="sldNum" sz="quarter" idx="5"/>
          </p:nvPr>
        </p:nvSpPr>
        <p:spPr/>
        <p:txBody>
          <a:bodyPr/>
          <a:lstStyle/>
          <a:p>
            <a:fld id="{04A959FF-727B-4346-AD01-29802BEAD3AB}" type="slidenum">
              <a:rPr lang="en-US" smtClean="0"/>
              <a:t>20</a:t>
            </a:fld>
            <a:endParaRPr lang="en-US"/>
          </a:p>
        </p:txBody>
      </p:sp>
    </p:spTree>
    <p:extLst>
      <p:ext uri="{BB962C8B-B14F-4D97-AF65-F5344CB8AC3E}">
        <p14:creationId xmlns:p14="http://schemas.microsoft.com/office/powerpoint/2010/main" val="189259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training our frameworks,  we evaluate the performance of our frameworks based on testing accuracy. We compare our frameworks with the existing approach ANN. From the bar chart, we see that all our proposed frameworks outperform the ANN framework largely. Furthermore, we observe that among our frameworks, PCA+KNN shows the highest accuracy for all datasets. </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21</a:t>
            </a:fld>
            <a:endParaRPr lang="en-SG"/>
          </a:p>
        </p:txBody>
      </p:sp>
    </p:spTree>
    <p:extLst>
      <p:ext uri="{BB962C8B-B14F-4D97-AF65-F5344CB8AC3E}">
        <p14:creationId xmlns:p14="http://schemas.microsoft.com/office/powerpoint/2010/main" val="325031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datasets are imbalanced. Because the number of defective and non-defective beads is not the same. We calculate the confusion matrix because we can see both true and predicted values from the confusion matrix. So,  it measures the quality of a framework with an imbalanced dataset. From the three tables,  we see that our proposed frameworks can pick out good and bad segments effectively. In comparison, the existing ANN framework wrongly identifies a bad bead as a good bead.  So we say that our frameworks perform well with an imbalanced </a:t>
            </a:r>
            <a:r>
              <a:rPr lang="en-US" dirty="0" err="1"/>
              <a:t>dataset.We</a:t>
            </a:r>
            <a:r>
              <a:rPr lang="en-US" dirty="0"/>
              <a:t> also measure F1 score, precision, recall to evaluate our frameworks with our imbalanced datasets.  If you are interested, you can go to our paper to see the results.</a:t>
            </a:r>
          </a:p>
        </p:txBody>
      </p:sp>
      <p:sp>
        <p:nvSpPr>
          <p:cNvPr id="4" name="Slide Number Placeholder 3"/>
          <p:cNvSpPr>
            <a:spLocks noGrp="1"/>
          </p:cNvSpPr>
          <p:nvPr>
            <p:ph type="sldNum" sz="quarter" idx="5"/>
          </p:nvPr>
        </p:nvSpPr>
        <p:spPr/>
        <p:txBody>
          <a:bodyPr/>
          <a:lstStyle/>
          <a:p>
            <a:fld id="{50C5F959-1E4E-4D87-B525-78F108EC3CF8}" type="slidenum">
              <a:rPr lang="en-SG" smtClean="0"/>
              <a:t>22</a:t>
            </a:fld>
            <a:endParaRPr lang="en-SG"/>
          </a:p>
        </p:txBody>
      </p:sp>
    </p:spTree>
    <p:extLst>
      <p:ext uri="{BB962C8B-B14F-4D97-AF65-F5344CB8AC3E}">
        <p14:creationId xmlns:p14="http://schemas.microsoft.com/office/powerpoint/2010/main" val="399329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Since our labelling is based on human perception,  it is important to evaluate the robustness of our frameworks w.r.t training set </a:t>
            </a:r>
            <a:r>
              <a:rPr lang="en-US" b="0" dirty="0" err="1"/>
              <a:t>mislabelling</a:t>
            </a:r>
            <a:r>
              <a:rPr lang="en-US" b="0" dirty="0"/>
              <a:t>.  From the picture, we see that Even if we mislabel 50 % of training data, the accuracy of our frameworks do not degrade much. Overall, MFCC+CNN is the most robust framework.</a:t>
            </a:r>
            <a:endParaRPr lang="en-SG" b="0" dirty="0"/>
          </a:p>
        </p:txBody>
      </p:sp>
      <p:sp>
        <p:nvSpPr>
          <p:cNvPr id="4" name="Slide Number Placeholder 3"/>
          <p:cNvSpPr>
            <a:spLocks noGrp="1"/>
          </p:cNvSpPr>
          <p:nvPr>
            <p:ph type="sldNum" sz="quarter" idx="5"/>
          </p:nvPr>
        </p:nvSpPr>
        <p:spPr/>
        <p:txBody>
          <a:bodyPr/>
          <a:lstStyle/>
          <a:p>
            <a:fld id="{50C5F959-1E4E-4D87-B525-78F108EC3CF8}" type="slidenum">
              <a:rPr lang="en-SG" smtClean="0"/>
              <a:t>23</a:t>
            </a:fld>
            <a:endParaRPr lang="en-SG"/>
          </a:p>
        </p:txBody>
      </p:sp>
    </p:spTree>
    <p:extLst>
      <p:ext uri="{BB962C8B-B14F-4D97-AF65-F5344CB8AC3E}">
        <p14:creationId xmlns:p14="http://schemas.microsoft.com/office/powerpoint/2010/main" val="1152650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recall our objective is to identify defective beads early in real-time to save welding resources and material </a:t>
            </a:r>
            <a:r>
              <a:rPr lang="en-US" dirty="0" err="1"/>
              <a:t>costs.To</a:t>
            </a:r>
            <a:r>
              <a:rPr lang="en-US" dirty="0"/>
              <a:t> do so, we proposed three frameworks.  Our frameworks outperform the existing ANN approach by at least 30% on mixed data sets. The testing accuracy of all our frameworks is above 90 % on the mixed dataset. Our best-performing frameworks  PCA+KNN  achieves a 96 % accuracy on mixed datasets.</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24</a:t>
            </a:fld>
            <a:endParaRPr lang="en-SG"/>
          </a:p>
        </p:txBody>
      </p:sp>
    </p:spTree>
    <p:extLst>
      <p:ext uri="{BB962C8B-B14F-4D97-AF65-F5344CB8AC3E}">
        <p14:creationId xmlns:p14="http://schemas.microsoft.com/office/powerpoint/2010/main" val="208041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confusion matrix, we see that our frameworks can pick out good and bad segments effectively than existing ANN.  All of our frameworks are robust with respect to training data </a:t>
            </a:r>
            <a:r>
              <a:rPr lang="en-US" dirty="0" err="1"/>
              <a:t>mislabelling</a:t>
            </a:r>
            <a:r>
              <a:rPr lang="en-US" dirty="0"/>
              <a:t>. Our most robust framework is  MFCC+CNN.  It losses only 7 % original accuracy when we mislabel 50 % of training data.</a:t>
            </a:r>
            <a:endParaRPr lang="en-SG" dirty="0"/>
          </a:p>
        </p:txBody>
      </p:sp>
      <p:sp>
        <p:nvSpPr>
          <p:cNvPr id="4" name="Slide Number Placeholder 3"/>
          <p:cNvSpPr>
            <a:spLocks noGrp="1"/>
          </p:cNvSpPr>
          <p:nvPr>
            <p:ph type="sldNum" sz="quarter" idx="5"/>
          </p:nvPr>
        </p:nvSpPr>
        <p:spPr/>
        <p:txBody>
          <a:bodyPr/>
          <a:lstStyle/>
          <a:p>
            <a:fld id="{04A959FF-727B-4346-AD01-29802BEAD3AB}" type="slidenum">
              <a:rPr lang="en-US" smtClean="0"/>
              <a:t>25</a:t>
            </a:fld>
            <a:endParaRPr lang="en-US"/>
          </a:p>
        </p:txBody>
      </p:sp>
    </p:spTree>
    <p:extLst>
      <p:ext uri="{BB962C8B-B14F-4D97-AF65-F5344CB8AC3E}">
        <p14:creationId xmlns:p14="http://schemas.microsoft.com/office/powerpoint/2010/main" val="356795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to the end of the presentation. Thank you, everyone, for the attention. If u have any question ,feel free to ask me.</a:t>
            </a:r>
          </a:p>
          <a:p>
            <a:r>
              <a:rPr lang="en-US" dirty="0"/>
              <a:t>We r open for q and a right now.</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26</a:t>
            </a:fld>
            <a:endParaRPr lang="en-SG"/>
          </a:p>
        </p:txBody>
      </p:sp>
    </p:spTree>
    <p:extLst>
      <p:ext uri="{BB962C8B-B14F-4D97-AF65-F5344CB8AC3E}">
        <p14:creationId xmlns:p14="http://schemas.microsoft.com/office/powerpoint/2010/main" val="2816102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panose="020B0604020202020204" pitchFamily="34" charset="0"/>
                <a:cs typeface="Helvetica" panose="020B0604020202020204" pitchFamily="34" charset="0"/>
              </a:rPr>
              <a:t>There are many disadvantages of existing approaches such as thermal sensors are rugged and expensive.  </a:t>
            </a:r>
            <a:r>
              <a:rPr lang="en-US" sz="1000" b="0" i="0" kern="1200" dirty="0">
                <a:solidFill>
                  <a:schemeClr val="tx1"/>
                </a:solidFill>
                <a:effectLst/>
                <a:latin typeface="+mn-lt"/>
                <a:ea typeface="+mn-ea"/>
                <a:cs typeface="+mn-cs"/>
              </a:rPr>
              <a:t>Accuracy of the devices may be affected</a:t>
            </a:r>
          </a:p>
          <a:p>
            <a:r>
              <a:rPr lang="en-US" sz="1000" b="0" i="0" kern="1200" dirty="0">
                <a:solidFill>
                  <a:schemeClr val="tx1"/>
                </a:solidFill>
                <a:effectLst/>
                <a:latin typeface="+mn-lt"/>
                <a:ea typeface="+mn-ea"/>
                <a:cs typeface="+mn-cs"/>
              </a:rPr>
              <a:t>by dust, smoke and thermal radiation.</a:t>
            </a:r>
          </a:p>
          <a:p>
            <a:endParaRPr lang="en-US"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2. Optical sensors like CCD camera Physically small and can  image only small  parts of  WAAM product.  In Spectrometer and photodiode,  optical distortions may create </a:t>
            </a:r>
            <a:r>
              <a:rPr lang="en-SG" sz="1000" dirty="0">
                <a:latin typeface="Times New Roman" panose="02020603050405020304" pitchFamily="18" charset="0"/>
                <a:cs typeface="Times New Roman" panose="02020603050405020304" pitchFamily="18" charset="0"/>
              </a:rPr>
              <a:t>Optical distortion creates false reading  from the device </a:t>
            </a:r>
          </a:p>
          <a:p>
            <a:r>
              <a:rPr lang="en-US" sz="1000" b="0" i="0" kern="1200" dirty="0">
                <a:solidFill>
                  <a:schemeClr val="tx1"/>
                </a:solidFill>
                <a:effectLst/>
                <a:latin typeface="+mn-lt"/>
                <a:ea typeface="+mn-ea"/>
                <a:cs typeface="+mn-cs"/>
              </a:rPr>
              <a:t>……...  They have light sensitivity and poor stability , they</a:t>
            </a:r>
            <a:r>
              <a:rPr lang="en-US" sz="1000" dirty="0">
                <a:latin typeface="Helvetica" panose="020B0604020202020204" pitchFamily="34" charset="0"/>
                <a:cs typeface="Helvetica" panose="020B0604020202020204" pitchFamily="34" charset="0"/>
              </a:rPr>
              <a:t> require high-maintenance.</a:t>
            </a:r>
          </a:p>
          <a:p>
            <a:pPr marL="0" indent="0">
              <a:buFont typeface="Arial" panose="020B0604020202020204" pitchFamily="34" charset="0"/>
              <a:buNone/>
            </a:pPr>
            <a:endParaRPr lang="en-US" sz="12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r>
              <a:rPr lang="en-US" sz="1200" dirty="0">
                <a:latin typeface="Helvetica" panose="020B0604020202020204" pitchFamily="34" charset="0"/>
                <a:cs typeface="Helvetica" panose="020B0604020202020204" pitchFamily="34" charset="0"/>
              </a:rPr>
              <a:t>3. X-ray radiation like X-ray CT and X-ray imaging are expensive and long time to take defect detection. Hard to install due to its complicated structure.  They have high Possibility to expose  high risk radiation. So, strict safety precaution should be taken in this approach. </a:t>
            </a:r>
          </a:p>
          <a:p>
            <a:pPr marL="0" indent="0">
              <a:buFont typeface="Arial" panose="020B0604020202020204" pitchFamily="34" charset="0"/>
              <a:buNone/>
            </a:pPr>
            <a:r>
              <a:rPr lang="en-US" sz="1200" dirty="0">
                <a:latin typeface="Helvetica" panose="020B0604020202020204" pitchFamily="34" charset="0"/>
                <a:cs typeface="Helvetica" panose="020B0604020202020204" pitchFamily="34" charset="0"/>
              </a:rPr>
              <a:t>4, create disturbance for defect detection.</a:t>
            </a:r>
          </a:p>
          <a:p>
            <a:pPr marL="0" indent="0">
              <a:buFont typeface="Arial" panose="020B0604020202020204" pitchFamily="34" charset="0"/>
              <a:buNone/>
            </a:pPr>
            <a:r>
              <a:rPr lang="en-US" sz="1200" dirty="0">
                <a:latin typeface="Helvetica" panose="020B0604020202020204" pitchFamily="34" charset="0"/>
                <a:cs typeface="Helvetica" panose="020B0604020202020204" pitchFamily="34" charset="0"/>
              </a:rPr>
              <a:t>4. </a:t>
            </a:r>
            <a:r>
              <a:rPr lang="en-US" sz="1200" dirty="0" err="1">
                <a:latin typeface="Helvetica" panose="020B0604020202020204" pitchFamily="34" charset="0"/>
                <a:cs typeface="Helvetica" panose="020B0604020202020204" pitchFamily="34" charset="0"/>
              </a:rPr>
              <a:t>Asoustic</a:t>
            </a:r>
            <a:r>
              <a:rPr lang="en-US" sz="1200" dirty="0">
                <a:latin typeface="Helvetica" panose="020B0604020202020204" pitchFamily="34" charset="0"/>
                <a:cs typeface="Helvetica" panose="020B0604020202020204" pitchFamily="34" charset="0"/>
              </a:rPr>
              <a:t> approach is sensitive to background noise</a:t>
            </a:r>
            <a:endParaRPr lang="en-SG" sz="1200" dirty="0"/>
          </a:p>
          <a:p>
            <a:endParaRPr lang="en-US" sz="1200" dirty="0">
              <a:latin typeface="Helvetica" panose="020B0604020202020204" pitchFamily="34" charset="0"/>
              <a:cs typeface="Helvetica" panose="020B0604020202020204" pitchFamily="34" charset="0"/>
            </a:endParaRPr>
          </a:p>
          <a:p>
            <a:endParaRPr lang="en-US" sz="1200" b="0" i="0" kern="1200" dirty="0">
              <a:solidFill>
                <a:schemeClr val="tx1"/>
              </a:solidFill>
              <a:effectLst/>
              <a:latin typeface="Helvetica" panose="020B0604020202020204" pitchFamily="34" charset="0"/>
              <a:ea typeface="+mn-ea"/>
              <a:cs typeface="Helvetica" panose="020B0604020202020204" pitchFamily="34" charset="0"/>
            </a:endParaRPr>
          </a:p>
          <a:p>
            <a:endParaRPr lang="en-SG" dirty="0"/>
          </a:p>
          <a:p>
            <a:endParaRPr lang="en-SG" dirty="0"/>
          </a:p>
          <a:p>
            <a:endParaRPr lang="en-GB" baseline="0" dirty="0"/>
          </a:p>
        </p:txBody>
      </p:sp>
      <p:sp>
        <p:nvSpPr>
          <p:cNvPr id="4" name="Slide Number Placeholder 3"/>
          <p:cNvSpPr>
            <a:spLocks noGrp="1"/>
          </p:cNvSpPr>
          <p:nvPr>
            <p:ph type="sldNum" sz="quarter" idx="10"/>
          </p:nvPr>
        </p:nvSpPr>
        <p:spPr/>
        <p:txBody>
          <a:bodyPr/>
          <a:lstStyle/>
          <a:p>
            <a:fld id="{25AAC442-D6B6-2045-AC16-E02DA4C5DB22}" type="slidenum">
              <a:rPr lang="en-GB" smtClean="0"/>
              <a:t>29</a:t>
            </a:fld>
            <a:endParaRPr lang="en-GB"/>
          </a:p>
        </p:txBody>
      </p:sp>
    </p:spTree>
    <p:extLst>
      <p:ext uri="{BB962C8B-B14F-4D97-AF65-F5344CB8AC3E}">
        <p14:creationId xmlns:p14="http://schemas.microsoft.com/office/powerpoint/2010/main" val="144928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indent="0" fontAlgn="base">
              <a:buFont typeface="Arial" charset="0"/>
              <a:buNone/>
            </a:pPr>
            <a:r>
              <a:rPr lang="en-US" sz="1200" b="0" i="0" kern="1200" dirty="0">
                <a:solidFill>
                  <a:schemeClr val="tx1"/>
                </a:solidFill>
                <a:effectLst/>
                <a:latin typeface="+mn-lt"/>
                <a:ea typeface="+mn-ea"/>
                <a:cs typeface="+mn-cs"/>
              </a:rPr>
              <a:t>Sometimes, imperfections or  irregularities occur in WAAM process. Unacceptable imperfections is called defects.</a:t>
            </a:r>
          </a:p>
          <a:p>
            <a:pPr marL="0" indent="0" fontAlgn="base">
              <a:buFont typeface="Arial" charset="0"/>
              <a:buNone/>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Different defects occur during welding process, for instance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1, Distortion refers to the shrinkage or bending of the WAAM product, and it occurs due to excessive heat input</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2. refer to weld metal droplets that expelled from weld pool and it occurs due to incorrect weld parameters.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3, Cracks refer to a line in the WAAM product which contributes to premature failure, and it occurs due to incorrect choice of weld metal, high welding speed with low current, poor joint design etc.</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4, Oxidation refers to the oxide films trapped within the weld metal, and it occurs due to oxygen in shield gas, poor gas shielding </a:t>
            </a:r>
            <a:r>
              <a:rPr lang="en-US" sz="1200" b="0" i="0" kern="1200" baseline="0" dirty="0" err="1">
                <a:solidFill>
                  <a:schemeClr val="tx1"/>
                </a:solidFill>
                <a:effectLst/>
                <a:latin typeface="+mn-lt"/>
                <a:ea typeface="+mn-ea"/>
                <a:cs typeface="+mn-cs"/>
              </a:rPr>
              <a:t>etc</a:t>
            </a: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5.Porosity refers to the voids in WAAM product, and it occurs due to weld metal contamination, presence of moisture, grease or oil etc.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6,Geometric defects refer to the misshapen and incorrect weld size and it occurs due to poor welding technique and usage of incorrect weld parameters etc.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Lack of fusion refers to the poor fusion of the weld bead to the surface of a base plate, and it occurs due to too low current, too high travel speed, incorrect torch angle etc. </a:t>
            </a:r>
            <a:endParaRPr lang="en-GB" sz="1200" b="0" i="0" kern="1200" baseline="0" dirty="0">
              <a:solidFill>
                <a:schemeClr val="tx1"/>
              </a:solidFill>
              <a:effectLst/>
              <a:latin typeface="+mn-lt"/>
              <a:ea typeface="+mn-ea"/>
              <a:cs typeface="+mn-cs"/>
            </a:endParaRPr>
          </a:p>
          <a:p>
            <a:pPr marL="0" indent="0" fontAlgn="base">
              <a:buFont typeface="Arial"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AAC442-D6B6-2045-AC16-E02DA4C5DB22}" type="slidenum">
              <a:rPr lang="en-GB" smtClean="0"/>
              <a:t>30</a:t>
            </a:fld>
            <a:endParaRPr lang="en-GB"/>
          </a:p>
        </p:txBody>
      </p:sp>
    </p:spTree>
    <p:extLst>
      <p:ext uri="{BB962C8B-B14F-4D97-AF65-F5344CB8AC3E}">
        <p14:creationId xmlns:p14="http://schemas.microsoft.com/office/powerpoint/2010/main" val="3345192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indent="0" fontAlgn="base">
              <a:buFont typeface="Arial" charset="0"/>
              <a:buNone/>
            </a:pPr>
            <a:r>
              <a:rPr lang="en-US" sz="1200" b="0" i="0" kern="1200" dirty="0">
                <a:solidFill>
                  <a:schemeClr val="tx1"/>
                </a:solidFill>
                <a:effectLst/>
                <a:latin typeface="+mn-lt"/>
                <a:ea typeface="+mn-ea"/>
                <a:cs typeface="+mn-cs"/>
              </a:rPr>
              <a:t>Sometimes, imperfections or  irregularities occur in WAAM process. Unacceptable imperfections is called defects.</a:t>
            </a:r>
          </a:p>
          <a:p>
            <a:pPr marL="0" indent="0" fontAlgn="base">
              <a:buFont typeface="Arial" charset="0"/>
              <a:buNone/>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Different defects occur during welding process, for instance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1, Distortion refers to the shrinkage or bending of the WAAM product, and it occurs due to excessive heat input</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2. refer to weld metal droplets that expelled from weld pool and it occurs due to incorrect weld parameters.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3, Cracks refer to a line in the WAAM product which contributes to premature failure, and it occurs due to incorrect choice of weld metal, high welding speed with low current, poor joint design etc.</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4, Oxidation refers to the oxide films trapped within the weld metal, and it occurs due to oxygen in shield gas, poor gas shielding </a:t>
            </a:r>
            <a:r>
              <a:rPr lang="en-US" sz="1200" b="0" i="0" kern="1200" baseline="0" dirty="0" err="1">
                <a:solidFill>
                  <a:schemeClr val="tx1"/>
                </a:solidFill>
                <a:effectLst/>
                <a:latin typeface="+mn-lt"/>
                <a:ea typeface="+mn-ea"/>
                <a:cs typeface="+mn-cs"/>
              </a:rPr>
              <a:t>etc</a:t>
            </a: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5.Porosity refers to the voids in WAAM product, and it occurs due to weld metal contamination, presence of moisture, grease or oil etc.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6,Geometric defects refer to the misshapen and incorrect weld size and it occurs due to poor welding technique and usage of incorrect weld parameters etc. </a:t>
            </a: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Lack of fusion refers to the poor fusion of the weld bead to the surface of a base plate, and it occurs due to too low current, too high travel speed, incorrect torch angle etc. </a:t>
            </a:r>
            <a:endParaRPr lang="en-GB" sz="1200" b="0" i="0" kern="1200" baseline="0" dirty="0">
              <a:solidFill>
                <a:schemeClr val="tx1"/>
              </a:solidFill>
              <a:effectLst/>
              <a:latin typeface="+mn-lt"/>
              <a:ea typeface="+mn-ea"/>
              <a:cs typeface="+mn-cs"/>
            </a:endParaRPr>
          </a:p>
          <a:p>
            <a:pPr marL="0" indent="0" fontAlgn="base">
              <a:buFont typeface="Arial"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AAC442-D6B6-2045-AC16-E02DA4C5DB22}" type="slidenum">
              <a:rPr lang="en-GB" smtClean="0"/>
              <a:t>31</a:t>
            </a:fld>
            <a:endParaRPr lang="en-GB"/>
          </a:p>
        </p:txBody>
      </p:sp>
    </p:spTree>
    <p:extLst>
      <p:ext uri="{BB962C8B-B14F-4D97-AF65-F5344CB8AC3E}">
        <p14:creationId xmlns:p14="http://schemas.microsoft.com/office/powerpoint/2010/main" val="429292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Different kinds of defects can occur during the WAAM process such as </a:t>
            </a:r>
          </a:p>
        </p:txBody>
      </p:sp>
      <p:sp>
        <p:nvSpPr>
          <p:cNvPr id="4" name="Slide Number Placeholder 3"/>
          <p:cNvSpPr>
            <a:spLocks noGrp="1"/>
          </p:cNvSpPr>
          <p:nvPr>
            <p:ph type="sldNum" sz="quarter" idx="5"/>
          </p:nvPr>
        </p:nvSpPr>
        <p:spPr/>
        <p:txBody>
          <a:bodyPr/>
          <a:lstStyle/>
          <a:p>
            <a:fld id="{50C5F959-1E4E-4D87-B525-78F108EC3CF8}" type="slidenum">
              <a:rPr lang="en-SG" smtClean="0"/>
              <a:t>3</a:t>
            </a:fld>
            <a:endParaRPr lang="en-SG"/>
          </a:p>
        </p:txBody>
      </p:sp>
    </p:spTree>
    <p:extLst>
      <p:ext uri="{BB962C8B-B14F-4D97-AF65-F5344CB8AC3E}">
        <p14:creationId xmlns:p14="http://schemas.microsoft.com/office/powerpoint/2010/main" val="377731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manufacturing industry, The consequence of defects in WAAM is severe because……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importance of </a:t>
            </a:r>
            <a:r>
              <a:rPr lang="en-US" baseline="0" dirty="0" err="1"/>
              <a:t>defct</a:t>
            </a:r>
            <a:r>
              <a:rPr lang="en-US" baseline="0" dirty="0"/>
              <a:t> detection is </a:t>
            </a:r>
            <a:r>
              <a:rPr lang="en-US" baseline="0" dirty="0" err="1"/>
              <a:t>crutial</a:t>
            </a:r>
            <a:r>
              <a:rPr lang="en-US" baseline="0" dirty="0"/>
              <a:t> for the improvement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Times New Roman" panose="02020603050405020304" pitchFamily="18" charset="0"/>
                <a:cs typeface="Times New Roman" panose="02020603050405020304" pitchFamily="18" charset="0"/>
              </a:rPr>
              <a:t>Improvement the quality, reliability, and robustness of WAAM products ………..and for the reduction of </a:t>
            </a:r>
            <a:endParaRPr lang="en-US" baseline="0"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4</a:t>
            </a:fld>
            <a:endParaRPr lang="en-SG"/>
          </a:p>
        </p:txBody>
      </p:sp>
    </p:spTree>
    <p:extLst>
      <p:ext uri="{BB962C8B-B14F-4D97-AF65-F5344CB8AC3E}">
        <p14:creationId xmlns:p14="http://schemas.microsoft.com/office/powerpoint/2010/main" val="196271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are different defect detection approaches  people use to identify welding defects.</a:t>
            </a:r>
          </a:p>
          <a:p>
            <a:pPr marL="228600" indent="-228600">
              <a:buAutoNum type="arabicPeriod"/>
            </a:pPr>
            <a:r>
              <a:rPr lang="en-US" dirty="0"/>
              <a:t>In thermal measurement approach, Thermal camera and pyrometer  are used to monitor thermal condition of WAAM part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Acoustic sensor monitors the intensity of sound from the electric arc in WAAM process.</a:t>
            </a:r>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5</a:t>
            </a:fld>
            <a:endParaRPr lang="en-SG"/>
          </a:p>
        </p:txBody>
      </p:sp>
    </p:spTree>
    <p:extLst>
      <p:ext uri="{BB962C8B-B14F-4D97-AF65-F5344CB8AC3E}">
        <p14:creationId xmlns:p14="http://schemas.microsoft.com/office/powerpoint/2010/main" val="301435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In acoustic signal monitoring  approach, microphone is used to measure the intensity of sound from the electric arc in WAAM process</a:t>
            </a:r>
          </a:p>
          <a:p>
            <a:pPr marL="228600" indent="-228600">
              <a:buAutoNum type="arabicPeriod" startAt="3"/>
            </a:pPr>
            <a:r>
              <a:rPr lang="en-US" baseline="0" dirty="0"/>
              <a:t>X-ray radiation approach ,X-ray CT and X-ray imaging  are used in  detecting  internal defects within the WAAM material</a:t>
            </a:r>
            <a:endParaRPr lang="en-SG" dirty="0"/>
          </a:p>
          <a:p>
            <a:endParaRPr lang="en-SG" dirty="0"/>
          </a:p>
        </p:txBody>
      </p:sp>
      <p:sp>
        <p:nvSpPr>
          <p:cNvPr id="4" name="Slide Number Placeholder 3"/>
          <p:cNvSpPr>
            <a:spLocks noGrp="1"/>
          </p:cNvSpPr>
          <p:nvPr>
            <p:ph type="sldNum" sz="quarter" idx="5"/>
          </p:nvPr>
        </p:nvSpPr>
        <p:spPr/>
        <p:txBody>
          <a:bodyPr/>
          <a:lstStyle/>
          <a:p>
            <a:fld id="{98355A6A-7651-430F-9962-BB7E511EAC60}" type="slidenum">
              <a:rPr lang="en-SG" smtClean="0"/>
              <a:t>6</a:t>
            </a:fld>
            <a:endParaRPr lang="en-SG"/>
          </a:p>
        </p:txBody>
      </p:sp>
    </p:spTree>
    <p:extLst>
      <p:ext uri="{BB962C8B-B14F-4D97-AF65-F5344CB8AC3E}">
        <p14:creationId xmlns:p14="http://schemas.microsoft.com/office/powerpoint/2010/main" val="404172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focus on two things for today’s talk. They are identifying geometric defects and using acoustic sensors. Geometric defects mean non-uniform geometric shape of weld beads. Geometric defects are important to identify because it creates voids in the final printed product. Geometric defects lead to other kinds of defects.  We use an acoustic sensor to identify geometric defects because it is Low-cost, easy to maintain, and simple, whereas the existing approaches such as vision and thermal-based sensors  are light-sensitive, dust-sensitive, expensive and require high-maintenance .</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7</a:t>
            </a:fld>
            <a:endParaRPr lang="en-SG"/>
          </a:p>
        </p:txBody>
      </p:sp>
    </p:spTree>
    <p:extLst>
      <p:ext uri="{BB962C8B-B14F-4D97-AF65-F5344CB8AC3E}">
        <p14:creationId xmlns:p14="http://schemas.microsoft.com/office/powerpoint/2010/main" val="348162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problem statement for today’s presentation is to identify geometrically defective beads using an acoustic sensor in real-time</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8</a:t>
            </a:fld>
            <a:endParaRPr lang="en-SG"/>
          </a:p>
        </p:txBody>
      </p:sp>
    </p:spTree>
    <p:extLst>
      <p:ext uri="{BB962C8B-B14F-4D97-AF65-F5344CB8AC3E}">
        <p14:creationId xmlns:p14="http://schemas.microsoft.com/office/powerpoint/2010/main" val="428148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overview of our geometrically defective bead identification. After collecting acoustic signal from our workplace, we </a:t>
            </a:r>
            <a:r>
              <a:rPr lang="en-US" dirty="0" err="1"/>
              <a:t>downsampled</a:t>
            </a:r>
            <a:r>
              <a:rPr lang="en-US" dirty="0"/>
              <a:t> our signals because the duration of all acoustic signals is not identical. After </a:t>
            </a:r>
            <a:r>
              <a:rPr lang="en-US" dirty="0" err="1"/>
              <a:t>downsampling</a:t>
            </a:r>
            <a:r>
              <a:rPr lang="en-US" dirty="0"/>
              <a:t>, we get all signals that have the same length. Then we extract features from the </a:t>
            </a:r>
            <a:r>
              <a:rPr lang="en-US" dirty="0" err="1"/>
              <a:t>downsampled</a:t>
            </a:r>
            <a:r>
              <a:rPr lang="en-US" dirty="0"/>
              <a:t> signal, and we make identification to predict labels.</a:t>
            </a:r>
            <a:endParaRPr lang="en-SG" dirty="0"/>
          </a:p>
        </p:txBody>
      </p:sp>
      <p:sp>
        <p:nvSpPr>
          <p:cNvPr id="4" name="Slide Number Placeholder 3"/>
          <p:cNvSpPr>
            <a:spLocks noGrp="1"/>
          </p:cNvSpPr>
          <p:nvPr>
            <p:ph type="sldNum" sz="quarter" idx="5"/>
          </p:nvPr>
        </p:nvSpPr>
        <p:spPr/>
        <p:txBody>
          <a:bodyPr/>
          <a:lstStyle/>
          <a:p>
            <a:fld id="{50C5F959-1E4E-4D87-B525-78F108EC3CF8}" type="slidenum">
              <a:rPr lang="en-SG" smtClean="0"/>
              <a:t>9</a:t>
            </a:fld>
            <a:endParaRPr lang="en-SG"/>
          </a:p>
        </p:txBody>
      </p:sp>
    </p:spTree>
    <p:extLst>
      <p:ext uri="{BB962C8B-B14F-4D97-AF65-F5344CB8AC3E}">
        <p14:creationId xmlns:p14="http://schemas.microsoft.com/office/powerpoint/2010/main" val="69254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6A8A-2813-4224-B53F-38D0C39FD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7DF4A483-D0AF-469E-AB3C-B6163F5D2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7BBF2C8-98FC-4A66-B881-BA68A4236ADC}"/>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BE317028-0E57-40DB-B07B-4A4129B4CE9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B71FF40-CC58-4171-A129-A4FCDFE3E087}"/>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944433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C519-33D6-4735-959D-AF1800ED91CB}"/>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E809334-C92E-4D98-B6B4-C1FA98EB4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5D461C3-DAB0-4612-B406-BBDE8381D198}"/>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F347FD33-990B-4E26-B1B1-1C275E38B2C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AD365A7-7802-4C89-B7DE-43AC774AE57D}"/>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396170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0BDDD-286E-45EF-91A7-4B579847BF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0AD147D-C1A9-411B-B435-77BA6FA61B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7B32CEB-8962-4A1C-8A2A-490F5052F33C}"/>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232319FC-C9D5-405F-A636-8E8EAB61101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E1D07AB-88F3-47E4-B9BD-79D55A41D7F5}"/>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18817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1D68-8603-4F80-BF25-93A0CEED683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7893C995-E31C-43C0-8A80-B994BC5072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D92E694-0217-4C11-9581-321B57F6784B}"/>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FAA9DC77-CF40-4954-BE38-EA22A4A8FA0A}"/>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73F8F29-BE08-4CBC-BBE5-1ED22A73B023}"/>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61385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BE18-D3B6-4B10-99FF-9A81BDB23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D5A2FF1E-4B7A-4E91-959F-BC8A598FC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3DDDE5-4837-49DF-AEA6-8528D0CBE29D}"/>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78A3C904-F281-4389-9D10-20F7C5CD213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13135D2-2FB8-457E-8BED-57B6A1F52B3C}"/>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33421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3850-DC05-42BD-B30E-41194481872B}"/>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603C704-3543-40D3-A4E4-051F55C009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55F627D-0AE0-4943-8335-96E9A8D0B8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9C33D73-C17F-4181-A860-3D713C0784D8}"/>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6" name="Footer Placeholder 5">
            <a:extLst>
              <a:ext uri="{FF2B5EF4-FFF2-40B4-BE49-F238E27FC236}">
                <a16:creationId xmlns:a16="http://schemas.microsoft.com/office/drawing/2014/main" id="{07B61BDD-B156-459D-A3B7-77615B02A1B4}"/>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1CF81189-63B5-4F33-A3E9-CAE2FBEBB469}"/>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42632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FA21-DA69-4033-B83A-43F17E197AC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6620DDC-A076-4822-AE91-F54DC9895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2677A-A366-4E45-A6C2-146DDED5A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4DE3F71-2200-40B4-BF7E-9768BDEC7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5EDC4-77E8-4B4B-BA5A-88277E22B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CA1A5A1B-A7BD-455C-A0F4-2782BD273E16}"/>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8" name="Footer Placeholder 7">
            <a:extLst>
              <a:ext uri="{FF2B5EF4-FFF2-40B4-BE49-F238E27FC236}">
                <a16:creationId xmlns:a16="http://schemas.microsoft.com/office/drawing/2014/main" id="{41B68538-31E1-4133-BF03-BF053DB04409}"/>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6A2A3214-C250-4CB3-9CA6-02A69E3F0278}"/>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42542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689B-A264-45E9-B284-D5F438B696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0A6EDDB2-A847-428D-A462-2D40CDDB4579}"/>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4" name="Footer Placeholder 3">
            <a:extLst>
              <a:ext uri="{FF2B5EF4-FFF2-40B4-BE49-F238E27FC236}">
                <a16:creationId xmlns:a16="http://schemas.microsoft.com/office/drawing/2014/main" id="{21F0877B-5C3B-4CD2-AE76-6565640B5400}"/>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EFFEE982-F520-4C40-909A-D1E8894256AE}"/>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15648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9DCAA-9DC0-47DC-B8E1-70808388AE5A}"/>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3" name="Footer Placeholder 2">
            <a:extLst>
              <a:ext uri="{FF2B5EF4-FFF2-40B4-BE49-F238E27FC236}">
                <a16:creationId xmlns:a16="http://schemas.microsoft.com/office/drawing/2014/main" id="{7A42AE98-DFBC-45E7-9BF0-47D5A6A364A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C3F102E-E5E5-4134-9922-A47DA606AAE5}"/>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365946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66C4-BCB5-4D6C-9C3F-52D2B8905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BB198CC4-1A22-4DED-B566-59BC42108B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3EA4AB7-00FA-4B75-B743-5D9A03F19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71959-E740-46A3-96A2-78BB76A4100E}"/>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6" name="Footer Placeholder 5">
            <a:extLst>
              <a:ext uri="{FF2B5EF4-FFF2-40B4-BE49-F238E27FC236}">
                <a16:creationId xmlns:a16="http://schemas.microsoft.com/office/drawing/2014/main" id="{BA521CCA-4ACF-4AC1-A9C7-E8CB5C3AE57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1A7B71B6-F38D-496F-BC9B-7A42EAB91D57}"/>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48290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2CC7-5042-4456-AD29-4D477B38F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3F0F3963-D4BE-45BC-B03A-E1081663F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E591861-F9D8-4021-A392-2BAE3CAE6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369EA-3CFB-48AE-B541-1A9FABAA9425}"/>
              </a:ext>
            </a:extLst>
          </p:cNvPr>
          <p:cNvSpPr>
            <a:spLocks noGrp="1"/>
          </p:cNvSpPr>
          <p:nvPr>
            <p:ph type="dt" sz="half" idx="10"/>
          </p:nvPr>
        </p:nvSpPr>
        <p:spPr/>
        <p:txBody>
          <a:bodyPr/>
          <a:lstStyle/>
          <a:p>
            <a:fld id="{B6188A96-F375-4FDD-B96C-EC107A0F8394}" type="datetimeFigureOut">
              <a:rPr lang="en-SG" smtClean="0"/>
              <a:t>30/7/2021</a:t>
            </a:fld>
            <a:endParaRPr lang="en-SG"/>
          </a:p>
        </p:txBody>
      </p:sp>
      <p:sp>
        <p:nvSpPr>
          <p:cNvPr id="6" name="Footer Placeholder 5">
            <a:extLst>
              <a:ext uri="{FF2B5EF4-FFF2-40B4-BE49-F238E27FC236}">
                <a16:creationId xmlns:a16="http://schemas.microsoft.com/office/drawing/2014/main" id="{56D2E3A2-8AC4-4134-92EB-3A1A138FC2D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6E589F1-5108-4A27-9612-74D7F98C2ABD}"/>
              </a:ext>
            </a:extLst>
          </p:cNvPr>
          <p:cNvSpPr>
            <a:spLocks noGrp="1"/>
          </p:cNvSpPr>
          <p:nvPr>
            <p:ph type="sldNum" sz="quarter" idx="12"/>
          </p:nvPr>
        </p:nvSpPr>
        <p:spPr/>
        <p:txBody>
          <a:bodyPr/>
          <a:lstStyle/>
          <a:p>
            <a:fld id="{300EA1C8-E890-4AF5-8E2D-ED8D0349F013}" type="slidenum">
              <a:rPr lang="en-SG" smtClean="0"/>
              <a:t>‹#›</a:t>
            </a:fld>
            <a:endParaRPr lang="en-SG"/>
          </a:p>
        </p:txBody>
      </p:sp>
    </p:spTree>
    <p:extLst>
      <p:ext uri="{BB962C8B-B14F-4D97-AF65-F5344CB8AC3E}">
        <p14:creationId xmlns:p14="http://schemas.microsoft.com/office/powerpoint/2010/main" val="271842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962CA2-4ADB-48F2-AF74-0A99E7F13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788B800-A833-4E28-AB46-69D610CA9E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F66A6BC-8BDB-4687-979A-4358638A4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88A96-F375-4FDD-B96C-EC107A0F8394}" type="datetimeFigureOut">
              <a:rPr lang="en-SG" smtClean="0"/>
              <a:t>30/7/2021</a:t>
            </a:fld>
            <a:endParaRPr lang="en-SG"/>
          </a:p>
        </p:txBody>
      </p:sp>
      <p:sp>
        <p:nvSpPr>
          <p:cNvPr id="5" name="Footer Placeholder 4">
            <a:extLst>
              <a:ext uri="{FF2B5EF4-FFF2-40B4-BE49-F238E27FC236}">
                <a16:creationId xmlns:a16="http://schemas.microsoft.com/office/drawing/2014/main" id="{2FB702E9-E955-4781-AAE7-3CF834215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A23E3D5-C170-45A2-99D7-7F46237B0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EA1C8-E890-4AF5-8E2D-ED8D0349F013}" type="slidenum">
              <a:rPr lang="en-SG" smtClean="0"/>
              <a:t>‹#›</a:t>
            </a:fld>
            <a:endParaRPr lang="en-SG"/>
          </a:p>
        </p:txBody>
      </p:sp>
    </p:spTree>
    <p:extLst>
      <p:ext uri="{BB962C8B-B14F-4D97-AF65-F5344CB8AC3E}">
        <p14:creationId xmlns:p14="http://schemas.microsoft.com/office/powerpoint/2010/main" val="3710554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4.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notesSlide" Target="../notesSlides/notesSlide19.xml"/><Relationship Id="rId7"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90.png"/><Relationship Id="rId10" Type="http://schemas.openxmlformats.org/officeDocument/2006/relationships/image" Target="../media/image27.JPG"/><Relationship Id="rId9"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notesSlide" Target="../notesSlides/notesSlide3.xml"/><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2EB-31DB-4837-9459-C5AC3EFBBD72}"/>
              </a:ext>
            </a:extLst>
          </p:cNvPr>
          <p:cNvSpPr>
            <a:spLocks noGrp="1"/>
          </p:cNvSpPr>
          <p:nvPr>
            <p:ph type="ctrTitle"/>
          </p:nvPr>
        </p:nvSpPr>
        <p:spPr/>
        <p:txBody>
          <a:bodyPr>
            <a:noAutofit/>
          </a:bodyPr>
          <a:lstStyle/>
          <a:p>
            <a:r>
              <a:rPr lang="en-US" sz="4400" dirty="0">
                <a:latin typeface="Times New Roman" panose="02020603050405020304" pitchFamily="18" charset="0"/>
                <a:cs typeface="Times New Roman" panose="02020603050405020304" pitchFamily="18" charset="0"/>
              </a:rPr>
              <a:t>A Study on the Acoustic Signal Based Frameworks for the Real-Time Identification of Geometrically Defective Wire Arc Bead</a:t>
            </a:r>
            <a:endParaRPr lang="en-SG" sz="4400" dirty="0"/>
          </a:p>
        </p:txBody>
      </p:sp>
      <p:pic>
        <p:nvPicPr>
          <p:cNvPr id="4" name="Picture 3" descr="A picture containing drawing&#10;&#10;Description automatically generated">
            <a:extLst>
              <a:ext uri="{FF2B5EF4-FFF2-40B4-BE49-F238E27FC236}">
                <a16:creationId xmlns:a16="http://schemas.microsoft.com/office/drawing/2014/main" id="{E8EB7B5D-0C28-44D7-9969-FD573976C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4108609"/>
            <a:ext cx="3429000" cy="1333500"/>
          </a:xfrm>
          <a:prstGeom prst="rect">
            <a:avLst/>
          </a:prstGeom>
        </p:spPr>
      </p:pic>
    </p:spTree>
    <p:extLst>
      <p:ext uri="{BB962C8B-B14F-4D97-AF65-F5344CB8AC3E}">
        <p14:creationId xmlns:p14="http://schemas.microsoft.com/office/powerpoint/2010/main" val="3835195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8191-66E5-4017-8005-970238CE28BA}"/>
              </a:ext>
            </a:extLst>
          </p:cNvPr>
          <p:cNvSpPr>
            <a:spLocks noGrp="1"/>
          </p:cNvSpPr>
          <p:nvPr>
            <p:ph type="title"/>
          </p:nvPr>
        </p:nvSpPr>
        <p:spPr>
          <a:xfrm>
            <a:off x="1385046" y="115144"/>
            <a:ext cx="11144705" cy="1325563"/>
          </a:xfrm>
        </p:spPr>
        <p:txBody>
          <a:bodyPr/>
          <a:lstStyle/>
          <a:p>
            <a:r>
              <a:rPr lang="en-SG" b="1" dirty="0">
                <a:latin typeface="Times New Roman" panose="02020603050405020304" pitchFamily="18" charset="0"/>
                <a:cs typeface="Times New Roman" panose="02020603050405020304" pitchFamily="18" charset="0"/>
              </a:rPr>
              <a:t>Geometrically Defective Bead Identification</a:t>
            </a:r>
            <a:endParaRPr lang="en-SG" dirty="0"/>
          </a:p>
        </p:txBody>
      </p:sp>
      <p:sp>
        <p:nvSpPr>
          <p:cNvPr id="3" name="Content Placeholder 2">
            <a:extLst>
              <a:ext uri="{FF2B5EF4-FFF2-40B4-BE49-F238E27FC236}">
                <a16:creationId xmlns:a16="http://schemas.microsoft.com/office/drawing/2014/main" id="{678941A5-E79E-4474-9E33-0A6FE0789E6D}"/>
              </a:ext>
            </a:extLst>
          </p:cNvPr>
          <p:cNvSpPr>
            <a:spLocks noGrp="1"/>
          </p:cNvSpPr>
          <p:nvPr>
            <p:ph idx="1"/>
          </p:nvPr>
        </p:nvSpPr>
        <p:spPr>
          <a:xfrm>
            <a:off x="1385046" y="1711186"/>
            <a:ext cx="9968754" cy="4588013"/>
          </a:xfrm>
        </p:spPr>
        <p:txBody>
          <a:bodyPr>
            <a:normAutofit fontScale="92500"/>
          </a:bodyPr>
          <a:lstStyle/>
          <a:p>
            <a:pPr marL="0" indent="0">
              <a:buNone/>
            </a:pPr>
            <a:r>
              <a:rPr lang="en-SG" sz="3000" b="1" dirty="0">
                <a:latin typeface="Times New Roman" panose="02020603050405020304" pitchFamily="18" charset="0"/>
                <a:cs typeface="Times New Roman" panose="02020603050405020304" pitchFamily="18" charset="0"/>
              </a:rPr>
              <a:t>The proposed frameworks</a:t>
            </a:r>
            <a:endParaRPr lang="en-SG" b="1" dirty="0">
              <a:latin typeface="Times New Roman" panose="02020603050405020304" pitchFamily="18" charset="0"/>
              <a:cs typeface="Times New Roman" panose="02020603050405020304" pitchFamily="18" charset="0"/>
            </a:endParaRPr>
          </a:p>
          <a:p>
            <a:pPr lvl="1"/>
            <a:r>
              <a:rPr lang="en-SG" sz="2800" b="1" dirty="0">
                <a:latin typeface="Times New Roman" panose="02020603050405020304" pitchFamily="18" charset="0"/>
                <a:cs typeface="Times New Roman" panose="02020603050405020304" pitchFamily="18" charset="0"/>
              </a:rPr>
              <a:t>PCA+KNN </a:t>
            </a:r>
            <a:r>
              <a:rPr lang="en-SG" sz="2800" dirty="0">
                <a:latin typeface="Times New Roman" panose="02020603050405020304" pitchFamily="18" charset="0"/>
                <a:cs typeface="Times New Roman" panose="02020603050405020304" pitchFamily="18" charset="0"/>
              </a:rPr>
              <a:t>: </a:t>
            </a:r>
          </a:p>
          <a:p>
            <a:pPr lvl="2"/>
            <a:r>
              <a:rPr lang="en-SG" sz="2600" b="1" dirty="0">
                <a:latin typeface="Times New Roman" panose="02020603050405020304" pitchFamily="18" charset="0"/>
                <a:cs typeface="Times New Roman" panose="02020603050405020304" pitchFamily="18" charset="0"/>
              </a:rPr>
              <a:t>Feature extraction: </a:t>
            </a:r>
            <a:r>
              <a:rPr lang="en-SG" sz="2600" dirty="0">
                <a:latin typeface="Times New Roman" panose="02020603050405020304" pitchFamily="18" charset="0"/>
                <a:cs typeface="Times New Roman" panose="02020603050405020304" pitchFamily="18" charset="0"/>
              </a:rPr>
              <a:t>Principal Component Analysis </a:t>
            </a:r>
          </a:p>
          <a:p>
            <a:pPr lvl="2"/>
            <a:r>
              <a:rPr lang="en-SG" sz="2600" b="1" dirty="0">
                <a:latin typeface="Times New Roman" panose="02020603050405020304" pitchFamily="18" charset="0"/>
                <a:cs typeface="Times New Roman" panose="02020603050405020304" pitchFamily="18" charset="0"/>
              </a:rPr>
              <a:t>Identification:</a:t>
            </a:r>
            <a:r>
              <a:rPr lang="en-SG" sz="2600" dirty="0">
                <a:latin typeface="Times New Roman" panose="02020603050405020304" pitchFamily="18" charset="0"/>
                <a:cs typeface="Times New Roman" panose="02020603050405020304" pitchFamily="18" charset="0"/>
              </a:rPr>
              <a:t> K-Nearest </a:t>
            </a:r>
            <a:r>
              <a:rPr lang="en-SG" sz="2600" dirty="0" err="1">
                <a:latin typeface="Times New Roman" panose="02020603050405020304" pitchFamily="18" charset="0"/>
                <a:cs typeface="Times New Roman" panose="02020603050405020304" pitchFamily="18" charset="0"/>
              </a:rPr>
              <a:t>Neighbors</a:t>
            </a:r>
            <a:endParaRPr lang="en-SG" sz="2600" dirty="0">
              <a:latin typeface="Times New Roman" panose="02020603050405020304" pitchFamily="18" charset="0"/>
              <a:cs typeface="Times New Roman" panose="02020603050405020304" pitchFamily="18" charset="0"/>
            </a:endParaRPr>
          </a:p>
          <a:p>
            <a:pPr lvl="1"/>
            <a:r>
              <a:rPr lang="en-SG" sz="2800" b="1" dirty="0">
                <a:latin typeface="Times New Roman" panose="02020603050405020304" pitchFamily="18" charset="0"/>
                <a:cs typeface="Times New Roman" panose="02020603050405020304" pitchFamily="18" charset="0"/>
              </a:rPr>
              <a:t>MFCC + NN </a:t>
            </a:r>
            <a:r>
              <a:rPr lang="en-SG" sz="2800" dirty="0">
                <a:latin typeface="Times New Roman" panose="02020603050405020304" pitchFamily="18" charset="0"/>
                <a:cs typeface="Times New Roman" panose="02020603050405020304" pitchFamily="18" charset="0"/>
              </a:rPr>
              <a:t>:  </a:t>
            </a:r>
          </a:p>
          <a:p>
            <a:pPr lvl="2"/>
            <a:r>
              <a:rPr lang="en-SG" sz="2600" b="1" dirty="0">
                <a:latin typeface="Times New Roman" panose="02020603050405020304" pitchFamily="18" charset="0"/>
                <a:cs typeface="Times New Roman" panose="02020603050405020304" pitchFamily="18" charset="0"/>
              </a:rPr>
              <a:t>Feature extraction: </a:t>
            </a:r>
            <a:r>
              <a:rPr lang="en-SG" sz="2600" dirty="0">
                <a:latin typeface="Times New Roman" panose="02020603050405020304" pitchFamily="18" charset="0"/>
                <a:cs typeface="Times New Roman" panose="02020603050405020304" pitchFamily="18" charset="0"/>
              </a:rPr>
              <a:t>Mel Frequency Cepstral Coefficients (matrix)</a:t>
            </a:r>
          </a:p>
          <a:p>
            <a:pPr lvl="2"/>
            <a:r>
              <a:rPr lang="en-SG" sz="2600" b="1" dirty="0">
                <a:latin typeface="Times New Roman" panose="02020603050405020304" pitchFamily="18" charset="0"/>
                <a:cs typeface="Times New Roman" panose="02020603050405020304" pitchFamily="18" charset="0"/>
              </a:rPr>
              <a:t>Identification: </a:t>
            </a:r>
            <a:r>
              <a:rPr lang="en-SG" sz="2600" dirty="0">
                <a:latin typeface="Times New Roman" panose="02020603050405020304" pitchFamily="18" charset="0"/>
                <a:cs typeface="Times New Roman" panose="02020603050405020304" pitchFamily="18" charset="0"/>
              </a:rPr>
              <a:t>3 layer Neural Network</a:t>
            </a:r>
          </a:p>
          <a:p>
            <a:pPr lvl="1"/>
            <a:r>
              <a:rPr lang="en-SG" sz="2800" b="1" dirty="0">
                <a:latin typeface="Times New Roman" panose="02020603050405020304" pitchFamily="18" charset="0"/>
                <a:cs typeface="Times New Roman" panose="02020603050405020304" pitchFamily="18" charset="0"/>
              </a:rPr>
              <a:t>MFCC + CNN </a:t>
            </a:r>
            <a:r>
              <a:rPr lang="en-SG" sz="2800" dirty="0">
                <a:latin typeface="Times New Roman" panose="02020603050405020304" pitchFamily="18" charset="0"/>
                <a:cs typeface="Times New Roman" panose="02020603050405020304" pitchFamily="18" charset="0"/>
              </a:rPr>
              <a:t>:</a:t>
            </a:r>
          </a:p>
          <a:p>
            <a:pPr lvl="2"/>
            <a:r>
              <a:rPr lang="en-SG" sz="2600" b="1" dirty="0">
                <a:latin typeface="Times New Roman" panose="02020603050405020304" pitchFamily="18" charset="0"/>
                <a:cs typeface="Times New Roman" panose="02020603050405020304" pitchFamily="18" charset="0"/>
              </a:rPr>
              <a:t>Feature extraction:  </a:t>
            </a:r>
            <a:r>
              <a:rPr lang="en-SG" sz="2600" dirty="0">
                <a:latin typeface="Times New Roman" panose="02020603050405020304" pitchFamily="18" charset="0"/>
                <a:cs typeface="Times New Roman" panose="02020603050405020304" pitchFamily="18" charset="0"/>
              </a:rPr>
              <a:t>Mel Frequency Cepstral Coefficients (image)</a:t>
            </a:r>
          </a:p>
          <a:p>
            <a:pPr lvl="2"/>
            <a:r>
              <a:rPr lang="en-SG" sz="2600" b="1" dirty="0">
                <a:latin typeface="Times New Roman" panose="02020603050405020304" pitchFamily="18" charset="0"/>
                <a:cs typeface="Times New Roman" panose="02020603050405020304" pitchFamily="18" charset="0"/>
              </a:rPr>
              <a:t>Identification: </a:t>
            </a:r>
            <a:r>
              <a:rPr lang="en-SG" sz="2600" dirty="0">
                <a:latin typeface="Times New Roman" panose="02020603050405020304" pitchFamily="18" charset="0"/>
                <a:cs typeface="Times New Roman" panose="02020603050405020304" pitchFamily="18" charset="0"/>
              </a:rPr>
              <a:t>Convolutional Neural Network </a:t>
            </a:r>
          </a:p>
          <a:p>
            <a:pPr marL="0" indent="0">
              <a:buNone/>
            </a:pPr>
            <a:endParaRPr lang="en-SG" dirty="0"/>
          </a:p>
        </p:txBody>
      </p:sp>
    </p:spTree>
    <p:custDataLst>
      <p:tags r:id="rId1"/>
    </p:custDataLst>
    <p:extLst>
      <p:ext uri="{BB962C8B-B14F-4D97-AF65-F5344CB8AC3E}">
        <p14:creationId xmlns:p14="http://schemas.microsoft.com/office/powerpoint/2010/main" val="2879827992"/>
      </p:ext>
    </p:extLst>
  </p:cSld>
  <p:clrMapOvr>
    <a:masterClrMapping/>
  </p:clrMapOvr>
  <mc:AlternateContent xmlns:mc="http://schemas.openxmlformats.org/markup-compatibility/2006" xmlns:p14="http://schemas.microsoft.com/office/powerpoint/2010/main">
    <mc:Choice Requires="p14">
      <p:transition spd="slow" p14:dur="2000" advTm="44870"/>
    </mc:Choice>
    <mc:Fallback xmlns="">
      <p:transition spd="slow" advTm="44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DD1C-9A74-47B8-A855-B9497EB70013}"/>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3CB78E-1C42-4A41-B297-0DCAD9C95363}"/>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PCA+KNN</a:t>
                </a:r>
              </a:p>
              <a:p>
                <a:pPr marL="914400" lvl="1" indent="-45720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Principal Components Analysis (PCA)</a:t>
                </a:r>
              </a:p>
              <a:p>
                <a:pPr marL="1371600" lvl="2" indent="-4572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Compute Discrete Fourier Transform </a:t>
                </a:r>
              </a:p>
              <a:p>
                <a:pPr marL="914400" lvl="2" indent="0">
                  <a:buNone/>
                </a:pPr>
                <a:r>
                  <a:rPr lang="en-GB" sz="2400"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X</a:t>
                </a:r>
                <a14:m>
                  <m:oMath xmlns:m="http://schemas.openxmlformats.org/officeDocument/2006/math">
                    <m:r>
                      <a:rPr lang="pt-BR" sz="2400" i="1" dirty="0">
                        <a:latin typeface="Cambria Math" panose="02040503050406030204" pitchFamily="18" charset="0"/>
                      </a:rPr>
                      <m:t>(</m:t>
                    </m:r>
                    <m:r>
                      <a:rPr lang="en-SG" sz="2400" b="0" i="1" dirty="0" smtClean="0">
                        <a:latin typeface="Cambria Math" panose="02040503050406030204" pitchFamily="18" charset="0"/>
                      </a:rPr>
                      <m:t>𝑘</m:t>
                    </m:r>
                    <m:r>
                      <a:rPr lang="pt-BR" sz="2400" i="1" dirty="0">
                        <a:latin typeface="Cambria Math" panose="02040503050406030204" pitchFamily="18" charset="0"/>
                      </a:rPr>
                      <m:t>)=</m:t>
                    </m:r>
                    <m:nary>
                      <m:naryPr>
                        <m:chr m:val="∑"/>
                        <m:ctrlPr>
                          <a:rPr lang="pt-BR" sz="2400" i="1" smtClean="0">
                            <a:latin typeface="Cambria Math" panose="02040503050406030204" pitchFamily="18" charset="0"/>
                          </a:rPr>
                        </m:ctrlPr>
                      </m:naryPr>
                      <m:sub>
                        <m:r>
                          <a:rPr lang="en-SG" sz="2400" b="0" i="1" smtClean="0">
                            <a:latin typeface="Cambria Math" panose="02040503050406030204" pitchFamily="18" charset="0"/>
                          </a:rPr>
                          <m:t>𝑛</m:t>
                        </m:r>
                        <m:r>
                          <a:rPr lang="en-SG" sz="2400" i="1">
                            <a:latin typeface="Cambria Math" panose="02040503050406030204" pitchFamily="18" charset="0"/>
                          </a:rPr>
                          <m:t>=</m:t>
                        </m:r>
                        <m:r>
                          <a:rPr lang="en-SG" sz="2400" b="0" i="1" smtClean="0">
                            <a:latin typeface="Cambria Math" panose="02040503050406030204" pitchFamily="18" charset="0"/>
                          </a:rPr>
                          <m:t>0</m:t>
                        </m:r>
                      </m:sub>
                      <m:sup>
                        <m:r>
                          <a:rPr lang="en-SG" sz="2400" b="0" i="1" smtClean="0">
                            <a:latin typeface="Cambria Math" panose="02040503050406030204" pitchFamily="18" charset="0"/>
                          </a:rPr>
                          <m:t>𝑁</m:t>
                        </m:r>
                        <m:r>
                          <a:rPr lang="en-SG" sz="2400" b="0" i="1" smtClean="0">
                            <a:latin typeface="Cambria Math" panose="02040503050406030204" pitchFamily="18" charset="0"/>
                          </a:rPr>
                          <m:t>−1</m:t>
                        </m:r>
                      </m:sup>
                      <m:e>
                        <m:r>
                          <a:rPr lang="en-SG" sz="2400" b="0" i="1" smtClean="0">
                            <a:latin typeface="Cambria Math" panose="02040503050406030204" pitchFamily="18" charset="0"/>
                          </a:rPr>
                          <m:t>𝑥</m:t>
                        </m:r>
                        <m:d>
                          <m:dPr>
                            <m:ctrlPr>
                              <a:rPr lang="en-SG" sz="2400" i="1">
                                <a:latin typeface="Cambria Math" panose="02040503050406030204" pitchFamily="18" charset="0"/>
                              </a:rPr>
                            </m:ctrlPr>
                          </m:dPr>
                          <m:e>
                            <m:r>
                              <a:rPr lang="en-SG" sz="2400" b="0" i="1" smtClean="0">
                                <a:latin typeface="Cambria Math" panose="02040503050406030204" pitchFamily="18" charset="0"/>
                              </a:rPr>
                              <m:t>𝑛</m:t>
                            </m:r>
                            <m:r>
                              <a:rPr lang="en-SG" sz="2400" i="1" smtClean="0">
                                <a:latin typeface="Cambria Math" panose="02040503050406030204" pitchFamily="18" charset="0"/>
                              </a:rPr>
                              <m:t> </m:t>
                            </m:r>
                          </m:e>
                        </m:d>
                        <m:sSup>
                          <m:sSupPr>
                            <m:ctrlPr>
                              <a:rPr lang="en-SG" sz="2400" b="0" i="1" smtClean="0">
                                <a:latin typeface="Cambria Math" panose="02040503050406030204" pitchFamily="18" charset="0"/>
                              </a:rPr>
                            </m:ctrlPr>
                          </m:sSupPr>
                          <m:e>
                            <m:r>
                              <a:rPr lang="en-SG" sz="2400" b="0" i="1" smtClean="0">
                                <a:latin typeface="Cambria Math" panose="02040503050406030204" pitchFamily="18" charset="0"/>
                              </a:rPr>
                              <m:t>𝑒</m:t>
                            </m:r>
                          </m:e>
                          <m:sup>
                            <m:r>
                              <a:rPr lang="en-SG" sz="2400" b="0" i="1" smtClean="0">
                                <a:latin typeface="Cambria Math" panose="02040503050406030204" pitchFamily="18" charset="0"/>
                              </a:rPr>
                              <m:t>−</m:t>
                            </m:r>
                            <m:f>
                              <m:fPr>
                                <m:ctrlPr>
                                  <a:rPr lang="en-SG" sz="2400" b="0" i="1" smtClean="0">
                                    <a:latin typeface="Cambria Math" panose="02040503050406030204" pitchFamily="18" charset="0"/>
                                  </a:rPr>
                                </m:ctrlPr>
                              </m:fPr>
                              <m:num>
                                <m:r>
                                  <a:rPr lang="en-SG" sz="2400" b="0" i="1" smtClean="0">
                                    <a:latin typeface="Cambria Math" panose="02040503050406030204" pitchFamily="18" charset="0"/>
                                  </a:rPr>
                                  <m:t>2</m:t>
                                </m:r>
                                <m:r>
                                  <a:rPr lang="en-SG" sz="2400" b="0" i="1" smtClean="0">
                                    <a:latin typeface="Cambria Math" panose="02040503050406030204" pitchFamily="18" charset="0"/>
                                  </a:rPr>
                                  <m:t>𝜋</m:t>
                                </m:r>
                                <m:r>
                                  <a:rPr lang="en-SG" sz="2400" b="0" i="1" smtClean="0">
                                    <a:latin typeface="Cambria Math" panose="02040503050406030204" pitchFamily="18" charset="0"/>
                                  </a:rPr>
                                  <m:t>𝑛𝑘𝑗</m:t>
                                </m:r>
                              </m:num>
                              <m:den>
                                <m:r>
                                  <a:rPr lang="en-SG" sz="2400" b="0" i="1" smtClean="0">
                                    <a:latin typeface="Cambria Math" panose="02040503050406030204" pitchFamily="18" charset="0"/>
                                  </a:rPr>
                                  <m:t>𝑁</m:t>
                                </m:r>
                              </m:den>
                            </m:f>
                          </m:sup>
                        </m:sSup>
                        <m:r>
                          <a:rPr lang="en-SG" sz="2400" b="0" i="1" smtClean="0">
                            <a:latin typeface="Cambria Math" panose="02040503050406030204" pitchFamily="18" charset="0"/>
                          </a:rPr>
                          <m:t> , 0≤</m:t>
                        </m:r>
                        <m:r>
                          <a:rPr lang="en-SG" sz="2400" b="0" i="1" smtClean="0">
                            <a:latin typeface="Cambria Math" panose="02040503050406030204" pitchFamily="18" charset="0"/>
                          </a:rPr>
                          <m:t>𝑘</m:t>
                        </m:r>
                        <m:r>
                          <a:rPr lang="en-SG" sz="2400" b="0" i="1" smtClean="0">
                            <a:latin typeface="Cambria Math" panose="02040503050406030204" pitchFamily="18" charset="0"/>
                          </a:rPr>
                          <m:t>≤(</m:t>
                        </m:r>
                        <m:r>
                          <a:rPr lang="en-SG" sz="2400" b="0" i="1" smtClean="0">
                            <a:latin typeface="Cambria Math" panose="02040503050406030204" pitchFamily="18" charset="0"/>
                          </a:rPr>
                          <m:t>𝑁</m:t>
                        </m:r>
                        <m:r>
                          <a:rPr lang="en-SG" sz="2400" b="0" i="1" smtClean="0">
                            <a:latin typeface="Cambria Math" panose="02040503050406030204" pitchFamily="18" charset="0"/>
                          </a:rPr>
                          <m:t>−1)</m:t>
                        </m:r>
                      </m:e>
                    </m:nary>
                  </m:oMath>
                </a14:m>
                <a:endParaRPr lang="en-US" sz="2400" dirty="0">
                  <a:latin typeface="Times New Roman" panose="02020603050405020304" pitchFamily="18" charset="0"/>
                  <a:cs typeface="Times New Roman" panose="02020603050405020304" pitchFamily="18" charset="0"/>
                </a:endParaRPr>
              </a:p>
              <a:p>
                <a:pPr marL="914400" lvl="2" indent="0">
                  <a:buNone/>
                </a:pPr>
                <a:r>
                  <a:rPr lang="en-GB" sz="2400" dirty="0">
                    <a:latin typeface="Times New Roman" panose="02020603050405020304" pitchFamily="18" charset="0"/>
                    <a:cs typeface="Times New Roman" panose="02020603050405020304" pitchFamily="18" charset="0"/>
                  </a:rPr>
                  <a:t>	</a:t>
                </a:r>
              </a:p>
              <a:p>
                <a:pPr marL="1371600" lvl="2" indent="-4572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Use wavelet threshold denoising  </a:t>
                </a:r>
              </a:p>
              <a:p>
                <a:pPr marL="914400" lvl="2" indent="0">
                  <a:buNone/>
                </a:pPr>
                <a:r>
                  <a:rPr lang="es-ES" sz="2400" dirty="0">
                    <a:latin typeface="Times New Roman" panose="02020603050405020304" pitchFamily="18" charset="0"/>
                    <a:cs typeface="Times New Roman" panose="02020603050405020304" pitchFamily="18" charset="0"/>
                  </a:rPr>
                  <a:t>		[Y]</a:t>
                </a:r>
                <a14:m>
                  <m:oMath xmlns:m="http://schemas.openxmlformats.org/officeDocument/2006/math">
                    <m:r>
                      <a:rPr lang="es-ES" sz="240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𝑦</m:t>
                    </m:r>
                    <m:d>
                      <m:dPr>
                        <m:ctrlPr>
                          <a:rPr lang="en-SG" sz="2400" b="0" i="1" smtClean="0">
                            <a:latin typeface="Cambria Math" panose="02040503050406030204" pitchFamily="18" charset="0"/>
                            <a:cs typeface="Times New Roman" panose="02020603050405020304" pitchFamily="18" charset="0"/>
                          </a:rPr>
                        </m:ctrlPr>
                      </m:dPr>
                      <m:e>
                        <m:r>
                          <a:rPr lang="en-SG" sz="2400" b="0" i="1" smtClean="0">
                            <a:latin typeface="Cambria Math" panose="02040503050406030204" pitchFamily="18" charset="0"/>
                            <a:cs typeface="Times New Roman" panose="02020603050405020304" pitchFamily="18" charset="0"/>
                          </a:rPr>
                          <m:t>0</m:t>
                        </m:r>
                      </m:e>
                    </m:d>
                    <m:r>
                      <a:rPr lang="en-SG" sz="2400" b="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𝑦</m:t>
                    </m:r>
                    <m:d>
                      <m:dPr>
                        <m:ctrlPr>
                          <a:rPr lang="en-SG" sz="2400" b="0" i="1" smtClean="0">
                            <a:latin typeface="Cambria Math" panose="02040503050406030204" pitchFamily="18" charset="0"/>
                            <a:cs typeface="Times New Roman" panose="02020603050405020304" pitchFamily="18" charset="0"/>
                          </a:rPr>
                        </m:ctrlPr>
                      </m:dPr>
                      <m:e>
                        <m:r>
                          <a:rPr lang="en-SG" sz="2400" b="0" i="1" smtClean="0">
                            <a:latin typeface="Cambria Math" panose="02040503050406030204" pitchFamily="18" charset="0"/>
                            <a:cs typeface="Times New Roman" panose="02020603050405020304" pitchFamily="18" charset="0"/>
                          </a:rPr>
                          <m:t>1</m:t>
                        </m:r>
                      </m:e>
                    </m:d>
                    <m:r>
                      <a:rPr lang="en-SG" sz="2400" b="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𝑦</m:t>
                    </m:r>
                    <m:d>
                      <m:dPr>
                        <m:ctrlPr>
                          <a:rPr lang="en-SG" sz="2400" b="0" i="1" smtClean="0">
                            <a:latin typeface="Cambria Math" panose="02040503050406030204" pitchFamily="18" charset="0"/>
                            <a:cs typeface="Times New Roman" panose="02020603050405020304" pitchFamily="18" charset="0"/>
                          </a:rPr>
                        </m:ctrlPr>
                      </m:dPr>
                      <m:e>
                        <m:r>
                          <a:rPr lang="en-SG" sz="2400" b="0" i="1" smtClean="0">
                            <a:latin typeface="Cambria Math" panose="02040503050406030204" pitchFamily="18" charset="0"/>
                            <a:cs typeface="Times New Roman" panose="02020603050405020304" pitchFamily="18" charset="0"/>
                          </a:rPr>
                          <m:t>𝑁</m:t>
                        </m:r>
                        <m:r>
                          <a:rPr lang="en-SG" sz="2400" b="0" i="1" smtClean="0">
                            <a:latin typeface="Cambria Math" panose="02040503050406030204" pitchFamily="18" charset="0"/>
                            <a:cs typeface="Times New Roman" panose="02020603050405020304" pitchFamily="18" charset="0"/>
                          </a:rPr>
                          <m:t>−1</m:t>
                        </m:r>
                      </m:e>
                    </m:d>
                    <m:r>
                      <a:rPr lang="en-SG" sz="2400" b="0" i="1" smtClean="0">
                        <a:latin typeface="Cambria Math" panose="02040503050406030204" pitchFamily="18" charset="0"/>
                        <a:cs typeface="Times New Roman" panose="02020603050405020304" pitchFamily="18" charset="0"/>
                      </a:rPr>
                      <m:t>}</m:t>
                    </m:r>
                  </m:oMath>
                </a14:m>
                <a:endParaRPr lang="en-GB" sz="24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Calculate the covariance matrix</a:t>
                </a:r>
              </a:p>
              <a:p>
                <a:pPr marL="914400" lvl="2" indent="0">
                  <a:buNone/>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cs typeface="Times New Roman" panose="02020603050405020304" pitchFamily="18" charset="0"/>
                        </a:rPr>
                        <m:t>𝑋</m:t>
                      </m:r>
                      <m:d>
                        <m:dPr>
                          <m:begChr m:val="["/>
                          <m:endChr m:val="]"/>
                          <m:ctrlPr>
                            <a:rPr lang="en-SG" sz="2400" b="0" i="1" smtClean="0">
                              <a:latin typeface="Cambria Math" panose="02040503050406030204" pitchFamily="18" charset="0"/>
                              <a:cs typeface="Times New Roman" panose="02020603050405020304" pitchFamily="18" charset="0"/>
                            </a:rPr>
                          </m:ctrlPr>
                        </m:dPr>
                        <m:e>
                          <m:r>
                            <a:rPr lang="en-SG" sz="2400" b="0" i="1" smtClean="0">
                              <a:latin typeface="Cambria Math" panose="02040503050406030204" pitchFamily="18" charset="0"/>
                              <a:cs typeface="Times New Roman" panose="02020603050405020304" pitchFamily="18" charset="0"/>
                            </a:rPr>
                            <m:t>𝑄</m:t>
                          </m:r>
                        </m:e>
                      </m:d>
                      <m:r>
                        <a:rPr lang="en-SG" sz="2400" b="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𝑌</m:t>
                      </m:r>
                      <m:sSup>
                        <m:sSupPr>
                          <m:ctrlPr>
                            <a:rPr lang="en-SG" sz="2400" b="0" i="1" smtClean="0">
                              <a:latin typeface="Cambria Math" panose="02040503050406030204" pitchFamily="18" charset="0"/>
                              <a:cs typeface="Times New Roman" panose="02020603050405020304" pitchFamily="18" charset="0"/>
                            </a:rPr>
                          </m:ctrlPr>
                        </m:sSupPr>
                        <m:e>
                          <m:r>
                            <a:rPr lang="en-SG" sz="2400" b="0" i="1" smtClean="0">
                              <a:latin typeface="Cambria Math" panose="02040503050406030204" pitchFamily="18" charset="0"/>
                              <a:cs typeface="Times New Roman" panose="02020603050405020304" pitchFamily="18" charset="0"/>
                            </a:rPr>
                            <m:t>][</m:t>
                          </m:r>
                          <m:r>
                            <a:rPr lang="en-SG" sz="2400" b="0" i="1" smtClean="0">
                              <a:latin typeface="Cambria Math" panose="02040503050406030204" pitchFamily="18" charset="0"/>
                              <a:cs typeface="Times New Roman" panose="02020603050405020304" pitchFamily="18" charset="0"/>
                            </a:rPr>
                            <m:t>𝑌</m:t>
                          </m:r>
                          <m:r>
                            <a:rPr lang="en-SG" sz="2400" b="0" i="1" smtClean="0">
                              <a:latin typeface="Cambria Math" panose="02040503050406030204" pitchFamily="18" charset="0"/>
                              <a:cs typeface="Times New Roman" panose="02020603050405020304" pitchFamily="18" charset="0"/>
                            </a:rPr>
                            <m:t>]</m:t>
                          </m:r>
                        </m:e>
                        <m:sup>
                          <m:r>
                            <a:rPr lang="en-SG" sz="2400" b="0" i="1" smtClean="0">
                              <a:latin typeface="Cambria Math" panose="02040503050406030204" pitchFamily="18" charset="0"/>
                              <a:cs typeface="Times New Roman" panose="02020603050405020304" pitchFamily="18" charset="0"/>
                            </a:rPr>
                            <m:t>𝑇</m:t>
                          </m:r>
                        </m:sup>
                      </m:sSup>
                    </m:oMath>
                  </m:oMathPara>
                </a14:m>
                <a:endParaRPr lang="en-GB" sz="24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Calculate the eigenvectors and eigenvalues of the covariance matrix</a:t>
                </a:r>
              </a:p>
              <a:p>
                <a:pPr marL="2286000" lvl="5" indent="0">
                  <a:buNone/>
                </a:pPr>
                <a14:m>
                  <m:oMathPara xmlns:m="http://schemas.openxmlformats.org/officeDocument/2006/math">
                    <m:oMathParaPr>
                      <m:jc m:val="centerGroup"/>
                    </m:oMathParaPr>
                    <m:oMath xmlns:m="http://schemas.openxmlformats.org/officeDocument/2006/math">
                      <m:sSub>
                        <m:sSubPr>
                          <m:ctrlPr>
                            <a:rPr lang="en-SG" sz="2400" b="0" i="1" smtClean="0">
                              <a:latin typeface="Cambria Math" panose="02040503050406030204" pitchFamily="18" charset="0"/>
                              <a:cs typeface="Times New Roman" panose="02020603050405020304" pitchFamily="18" charset="0"/>
                            </a:rPr>
                          </m:ctrlPr>
                        </m:sSubPr>
                        <m:e>
                          <m:r>
                            <a:rPr lang="en-SG" sz="2400" b="0" i="1" smtClean="0">
                              <a:latin typeface="Cambria Math" panose="02040503050406030204" pitchFamily="18" charset="0"/>
                              <a:cs typeface="Times New Roman" panose="02020603050405020304" pitchFamily="18" charset="0"/>
                            </a:rPr>
                            <m:t>𝜆</m:t>
                          </m:r>
                        </m:e>
                        <m:sub>
                          <m:r>
                            <a:rPr lang="en-SG" sz="2400" b="0" i="1" smtClean="0">
                              <a:latin typeface="Cambria Math" panose="02040503050406030204" pitchFamily="18" charset="0"/>
                              <a:cs typeface="Times New Roman" panose="02020603050405020304" pitchFamily="18" charset="0"/>
                            </a:rPr>
                            <m:t>𝑖</m:t>
                          </m:r>
                        </m:sub>
                      </m:sSub>
                      <m:sSub>
                        <m:sSubPr>
                          <m:ctrlPr>
                            <a:rPr lang="en-SG" sz="2400" b="0" i="1" smtClean="0">
                              <a:latin typeface="Cambria Math" panose="02040503050406030204" pitchFamily="18" charset="0"/>
                              <a:cs typeface="Times New Roman" panose="02020603050405020304" pitchFamily="18" charset="0"/>
                            </a:rPr>
                          </m:ctrlPr>
                        </m:sSubPr>
                        <m:e>
                          <m:r>
                            <a:rPr lang="en-SG" sz="2400" b="0" i="1" smtClean="0">
                              <a:latin typeface="Cambria Math" panose="02040503050406030204" pitchFamily="18" charset="0"/>
                              <a:cs typeface="Times New Roman" panose="02020603050405020304" pitchFamily="18" charset="0"/>
                            </a:rPr>
                            <m:t>𝑒</m:t>
                          </m:r>
                        </m:e>
                        <m:sub>
                          <m:r>
                            <a:rPr lang="en-SG" sz="2400" b="0" i="1" smtClean="0">
                              <a:latin typeface="Cambria Math" panose="02040503050406030204" pitchFamily="18" charset="0"/>
                              <a:cs typeface="Times New Roman" panose="02020603050405020304" pitchFamily="18" charset="0"/>
                            </a:rPr>
                            <m:t>𝑖</m:t>
                          </m:r>
                        </m:sub>
                      </m:sSub>
                      <m:r>
                        <a:rPr lang="en-SG" sz="2400" b="0" i="1" smtClean="0">
                          <a:latin typeface="Cambria Math" panose="02040503050406030204" pitchFamily="18" charset="0"/>
                          <a:cs typeface="Times New Roman" panose="02020603050405020304" pitchFamily="18" charset="0"/>
                        </a:rPr>
                        <m:t>=</m:t>
                      </m:r>
                      <m:d>
                        <m:dPr>
                          <m:begChr m:val="["/>
                          <m:endChr m:val="]"/>
                          <m:ctrlPr>
                            <a:rPr lang="en-SG" sz="2400" b="0" i="1" smtClean="0">
                              <a:latin typeface="Cambria Math" panose="02040503050406030204" pitchFamily="18" charset="0"/>
                              <a:cs typeface="Times New Roman" panose="02020603050405020304" pitchFamily="18" charset="0"/>
                            </a:rPr>
                          </m:ctrlPr>
                        </m:dPr>
                        <m:e>
                          <m:r>
                            <a:rPr lang="en-SG" sz="2400" b="0" i="1" smtClean="0">
                              <a:latin typeface="Cambria Math" panose="02040503050406030204" pitchFamily="18" charset="0"/>
                              <a:cs typeface="Times New Roman" panose="02020603050405020304" pitchFamily="18" charset="0"/>
                            </a:rPr>
                            <m:t>𝑄</m:t>
                          </m:r>
                        </m:e>
                      </m:d>
                      <m:sSub>
                        <m:sSubPr>
                          <m:ctrlPr>
                            <a:rPr lang="en-SG" sz="2400" b="0" i="1" smtClean="0">
                              <a:latin typeface="Cambria Math" panose="02040503050406030204" pitchFamily="18" charset="0"/>
                              <a:cs typeface="Times New Roman" panose="02020603050405020304" pitchFamily="18" charset="0"/>
                            </a:rPr>
                          </m:ctrlPr>
                        </m:sSubPr>
                        <m:e>
                          <m:r>
                            <a:rPr lang="en-SG" sz="2400" b="0" i="1" smtClean="0">
                              <a:latin typeface="Cambria Math" panose="02040503050406030204" pitchFamily="18" charset="0"/>
                              <a:cs typeface="Times New Roman" panose="02020603050405020304" pitchFamily="18" charset="0"/>
                            </a:rPr>
                            <m:t>𝑒</m:t>
                          </m:r>
                        </m:e>
                        <m:sub>
                          <m:r>
                            <a:rPr lang="en-SG" sz="2400" b="0" i="1" smtClean="0">
                              <a:latin typeface="Cambria Math" panose="02040503050406030204" pitchFamily="18" charset="0"/>
                              <a:cs typeface="Times New Roman" panose="02020603050405020304" pitchFamily="18" charset="0"/>
                            </a:rPr>
                            <m:t>𝑖</m:t>
                          </m:r>
                        </m:sub>
                      </m:sSub>
                      <m:r>
                        <a:rPr lang="en-SG" sz="2400" b="0" i="1" smtClean="0">
                          <a:latin typeface="Cambria Math" panose="02040503050406030204" pitchFamily="18" charset="0"/>
                          <a:cs typeface="Times New Roman" panose="02020603050405020304" pitchFamily="18" charset="0"/>
                        </a:rPr>
                        <m:t> </m:t>
                      </m:r>
                    </m:oMath>
                  </m:oMathPara>
                </a14:m>
                <a:endParaRPr lang="en-US" sz="24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Sort the eigenvectors in the descending order of eigenvalues</a:t>
                </a:r>
                <a:endParaRPr lang="en-GB" sz="2400" dirty="0">
                  <a:latin typeface="Times New Roman" panose="02020603050405020304" pitchFamily="18" charset="0"/>
                  <a:cs typeface="Times New Roman" panose="02020603050405020304" pitchFamily="18" charset="0"/>
                </a:endParaRPr>
              </a:p>
              <a:p>
                <a:endParaRPr lang="en-SG" dirty="0"/>
              </a:p>
            </p:txBody>
          </p:sp>
        </mc:Choice>
        <mc:Fallback xmlns="">
          <p:sp>
            <p:nvSpPr>
              <p:cNvPr id="3" name="Content Placeholder 2">
                <a:extLst>
                  <a:ext uri="{FF2B5EF4-FFF2-40B4-BE49-F238E27FC236}">
                    <a16:creationId xmlns:a16="http://schemas.microsoft.com/office/drawing/2014/main" id="{273CB78E-1C42-4A41-B297-0DCAD9C95363}"/>
                  </a:ext>
                </a:extLst>
              </p:cNvPr>
              <p:cNvSpPr>
                <a:spLocks noGrp="1" noRot="1" noChangeAspect="1" noMove="1" noResize="1" noEditPoints="1" noAdjustHandles="1" noChangeArrowheads="1" noChangeShapeType="1" noTextEdit="1"/>
              </p:cNvSpPr>
              <p:nvPr>
                <p:ph idx="1"/>
              </p:nvPr>
            </p:nvSpPr>
            <p:spPr>
              <a:blipFill>
                <a:blip r:embed="rId3"/>
                <a:stretch>
                  <a:fillRect l="-928" t="-3081"/>
                </a:stretch>
              </a:blipFill>
            </p:spPr>
            <p:txBody>
              <a:bodyPr/>
              <a:lstStyle/>
              <a:p>
                <a:r>
                  <a:rPr lang="en-SG">
                    <a:noFill/>
                  </a:rPr>
                  <a:t> </a:t>
                </a:r>
              </a:p>
            </p:txBody>
          </p:sp>
        </mc:Fallback>
      </mc:AlternateContent>
    </p:spTree>
    <p:extLst>
      <p:ext uri="{BB962C8B-B14F-4D97-AF65-F5344CB8AC3E}">
        <p14:creationId xmlns:p14="http://schemas.microsoft.com/office/powerpoint/2010/main" val="193592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E7EB-8AE5-4BD0-9B26-20E79A033464}"/>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33BC54-2486-417C-BA84-4350923E0918}"/>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PCA+KNN</a:t>
                </a:r>
              </a:p>
              <a:p>
                <a:pPr marL="914400" lvl="1" indent="-457200">
                  <a:buFont typeface="Arial" panose="020B0604020202020204" pitchFamily="34" charset="0"/>
                  <a:buChar char="•"/>
                </a:pPr>
                <a:r>
                  <a:rPr lang="en-GB" sz="2600" dirty="0">
                    <a:latin typeface="Times New Roman" panose="02020603050405020304" pitchFamily="18" charset="0"/>
                    <a:cs typeface="Times New Roman" panose="02020603050405020304" pitchFamily="18" charset="0"/>
                  </a:rPr>
                  <a:t>K-nearest neighbors(KNN)</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Select the </a:t>
                </a:r>
                <a14:m>
                  <m:oMath xmlns:m="http://schemas.openxmlformats.org/officeDocument/2006/math">
                    <m:sSup>
                      <m:sSupPr>
                        <m:ctrlPr>
                          <a:rPr lang="en-SG" sz="2400" b="0" i="1" smtClean="0">
                            <a:latin typeface="Cambria Math" panose="02040503050406030204" pitchFamily="18" charset="0"/>
                          </a:rPr>
                        </m:ctrlPr>
                      </m:sSupPr>
                      <m:e>
                        <m:r>
                          <a:rPr lang="en-SG" sz="2400" b="0" i="1" smtClean="0">
                            <a:latin typeface="Cambria Math" panose="02040503050406030204" pitchFamily="18" charset="0"/>
                          </a:rPr>
                          <m:t>𝐾</m:t>
                        </m:r>
                      </m:e>
                      <m:sup>
                        <m:r>
                          <a:rPr lang="en-SG" sz="2400" b="0" i="1" smtClean="0">
                            <a:latin typeface="Cambria Math" panose="02040503050406030204" pitchFamily="18" charset="0"/>
                          </a:rPr>
                          <m:t>𝑡h</m:t>
                        </m:r>
                      </m:sup>
                    </m:sSup>
                  </m:oMath>
                </a14:m>
                <a:r>
                  <a:rPr lang="en-US" sz="2400" dirty="0">
                    <a:latin typeface="Times New Roman" panose="02020603050405020304" pitchFamily="18" charset="0"/>
                    <a:cs typeface="Times New Roman" panose="02020603050405020304" pitchFamily="18" charset="0"/>
                  </a:rPr>
                  <a:t> nearest points of a new example</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Calculate the distance among all existing examples with the new example</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Assign to the majority class of </a:t>
                </a:r>
                <a14:m>
                  <m:oMath xmlns:m="http://schemas.openxmlformats.org/officeDocument/2006/math">
                    <m:sSup>
                      <m:sSupPr>
                        <m:ctrlPr>
                          <a:rPr lang="en-SG" sz="2400" i="1">
                            <a:latin typeface="Cambria Math" panose="02040503050406030204" pitchFamily="18" charset="0"/>
                          </a:rPr>
                        </m:ctrlPr>
                      </m:sSupPr>
                      <m:e>
                        <m:r>
                          <a:rPr lang="en-SG" sz="2400" i="1">
                            <a:latin typeface="Cambria Math" panose="02040503050406030204" pitchFamily="18" charset="0"/>
                          </a:rPr>
                          <m:t>𝐾</m:t>
                        </m:r>
                      </m:e>
                      <m:sup>
                        <m:r>
                          <a:rPr lang="en-SG" sz="2400" i="1">
                            <a:latin typeface="Cambria Math" panose="02040503050406030204" pitchFamily="18" charset="0"/>
                          </a:rPr>
                          <m:t>𝑡h</m:t>
                        </m:r>
                      </m:sup>
                    </m:sSup>
                  </m:oMath>
                </a14:m>
                <a:r>
                  <a:rPr lang="en-US" sz="2400" dirty="0">
                    <a:latin typeface="Times New Roman" panose="02020603050405020304" pitchFamily="18" charset="0"/>
                    <a:cs typeface="Times New Roman" panose="02020603050405020304" pitchFamily="18" charset="0"/>
                  </a:rPr>
                  <a:t> nearest points</a:t>
                </a:r>
                <a:endParaRPr lang="en-SG" dirty="0"/>
              </a:p>
            </p:txBody>
          </p:sp>
        </mc:Choice>
        <mc:Fallback xmlns="">
          <p:sp>
            <p:nvSpPr>
              <p:cNvPr id="3" name="Content Placeholder 2">
                <a:extLst>
                  <a:ext uri="{FF2B5EF4-FFF2-40B4-BE49-F238E27FC236}">
                    <a16:creationId xmlns:a16="http://schemas.microsoft.com/office/drawing/2014/main" id="{B333BC54-2486-417C-BA84-4350923E0918}"/>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SG">
                    <a:noFill/>
                  </a:rPr>
                  <a:t> </a:t>
                </a:r>
              </a:p>
            </p:txBody>
          </p:sp>
        </mc:Fallback>
      </mc:AlternateContent>
      <p:pic>
        <p:nvPicPr>
          <p:cNvPr id="8" name="Picture 7" descr="A picture containing drawing, clock, room&#10;&#10;Description automatically generated">
            <a:extLst>
              <a:ext uri="{FF2B5EF4-FFF2-40B4-BE49-F238E27FC236}">
                <a16:creationId xmlns:a16="http://schemas.microsoft.com/office/drawing/2014/main" id="{D768892A-B930-470E-B440-7D0AED594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736" y="4388261"/>
            <a:ext cx="3175629" cy="2104614"/>
          </a:xfrm>
          <a:prstGeom prst="rect">
            <a:avLst/>
          </a:prstGeom>
        </p:spPr>
      </p:pic>
      <p:sp>
        <p:nvSpPr>
          <p:cNvPr id="9" name="TextBox 8">
            <a:extLst>
              <a:ext uri="{FF2B5EF4-FFF2-40B4-BE49-F238E27FC236}">
                <a16:creationId xmlns:a16="http://schemas.microsoft.com/office/drawing/2014/main" id="{655BE5AF-4B23-443E-B98D-39FF91D3E925}"/>
              </a:ext>
            </a:extLst>
          </p:cNvPr>
          <p:cNvSpPr txBox="1"/>
          <p:nvPr/>
        </p:nvSpPr>
        <p:spPr>
          <a:xfrm flipH="1">
            <a:off x="6665077" y="4672925"/>
            <a:ext cx="5526923"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Two of  three nearest points belong to the class "Red" and  one belongs to  class “Green“, the new data point will be classified as "Red".</a:t>
            </a:r>
            <a:endParaRPr lang="en-SG"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895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F33E-4565-4684-9A22-FFE8DA0A3792}"/>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097A0B-C652-4D12-9AC9-A2BE5C8B2C20}"/>
                  </a:ext>
                </a:extLst>
              </p:cNvPr>
              <p:cNvSpPr>
                <a:spLocks noGrp="1"/>
              </p:cNvSpPr>
              <p:nvPr>
                <p:ph idx="1"/>
              </p:nvPr>
            </p:nvSpPr>
            <p:spPr/>
            <p:txBody>
              <a:bodyPr>
                <a:normAutofit fontScale="55000" lnSpcReduction="20000"/>
              </a:bodyPr>
              <a:lstStyle/>
              <a:p>
                <a:pPr marL="457200" indent="-457200">
                  <a:buFont typeface="Arial" panose="020B0604020202020204" pitchFamily="34" charset="0"/>
                  <a:buChar char="•"/>
                </a:pPr>
                <a:r>
                  <a:rPr lang="en-US" sz="3700" dirty="0">
                    <a:latin typeface="Times New Roman" panose="02020603050405020304" pitchFamily="18" charset="0"/>
                    <a:cs typeface="Times New Roman" panose="02020603050405020304" pitchFamily="18" charset="0"/>
                  </a:rPr>
                  <a:t>MFCC+NN</a:t>
                </a:r>
              </a:p>
              <a:p>
                <a:pPr marL="914400" lvl="1" indent="-457200">
                  <a:buFont typeface="Arial" panose="020B0604020202020204" pitchFamily="34" charset="0"/>
                  <a:buChar char="•"/>
                </a:pPr>
                <a:r>
                  <a:rPr lang="en-US" sz="3700" dirty="0">
                    <a:latin typeface="Times New Roman" panose="02020603050405020304" pitchFamily="18" charset="0"/>
                    <a:cs typeface="Times New Roman" panose="02020603050405020304" pitchFamily="18" charset="0"/>
                  </a:rPr>
                  <a:t>Mel Frequency Cepstral Coefficients (MFCCs):</a:t>
                </a:r>
                <a:r>
                  <a:rPr lang="en-US" sz="2600" dirty="0">
                    <a:latin typeface="Times New Roman" panose="02020603050405020304" pitchFamily="18" charset="0"/>
                    <a:cs typeface="Times New Roman" panose="02020603050405020304" pitchFamily="18" charset="0"/>
                  </a:rPr>
                  <a:t>	</a:t>
                </a: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Divide each signal into segments.    </a:t>
                </a: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Convert each segmented signal into frames.     </a:t>
                </a: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On each frame, apply a window function.</a:t>
                </a: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Compute Discrete Fourier Transform (DFT) on the windowed signal </a:t>
                </a: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Compute Mel-filter bank, which is a set of band-pass filters. </a:t>
                </a:r>
              </a:p>
              <a:p>
                <a:pPr marL="1371600" lvl="3" indent="0">
                  <a:buNone/>
                </a:pPr>
                <a14:m>
                  <m:oMath xmlns:m="http://schemas.openxmlformats.org/officeDocument/2006/math">
                    <m:sSub>
                      <m:sSubPr>
                        <m:ctrlPr>
                          <a:rPr lang="en-SG" sz="3400" i="1">
                            <a:latin typeface="Cambria Math" panose="02040503050406030204" pitchFamily="18" charset="0"/>
                            <a:cs typeface="Times New Roman" panose="02020603050405020304" pitchFamily="18" charset="0"/>
                          </a:rPr>
                        </m:ctrlPr>
                      </m:sSubPr>
                      <m:e>
                        <m:r>
                          <a:rPr lang="en-SG" sz="3400" b="0" i="1" smtClean="0">
                            <a:latin typeface="Cambria Math" panose="02040503050406030204" pitchFamily="18" charset="0"/>
                            <a:cs typeface="Times New Roman" panose="02020603050405020304" pitchFamily="18" charset="0"/>
                          </a:rPr>
                          <m:t>𝑓</m:t>
                        </m:r>
                      </m:e>
                      <m:sub>
                        <m:r>
                          <a:rPr lang="en-SG" sz="3400" b="0" i="1" smtClean="0">
                            <a:latin typeface="Cambria Math" panose="02040503050406030204" pitchFamily="18" charset="0"/>
                            <a:cs typeface="Times New Roman" panose="02020603050405020304" pitchFamily="18" charset="0"/>
                          </a:rPr>
                          <m:t>𝑚𝑒𝑙</m:t>
                        </m:r>
                      </m:sub>
                    </m:sSub>
                    <m:r>
                      <a:rPr lang="en-SG" sz="3400" i="1">
                        <a:latin typeface="Cambria Math" panose="02040503050406030204" pitchFamily="18" charset="0"/>
                        <a:cs typeface="Times New Roman" panose="02020603050405020304" pitchFamily="18" charset="0"/>
                      </a:rPr>
                      <m:t>=</m:t>
                    </m:r>
                    <m:r>
                      <a:rPr lang="en-SG" sz="3400" b="0" i="1" smtClean="0">
                        <a:latin typeface="Cambria Math" panose="02040503050406030204" pitchFamily="18" charset="0"/>
                        <a:cs typeface="Times New Roman" panose="02020603050405020304" pitchFamily="18" charset="0"/>
                      </a:rPr>
                      <m:t>2595</m:t>
                    </m:r>
                    <m:func>
                      <m:funcPr>
                        <m:ctrlPr>
                          <a:rPr lang="en-SG" sz="3400" b="0" i="1" smtClean="0">
                            <a:latin typeface="Cambria Math" panose="02040503050406030204" pitchFamily="18" charset="0"/>
                            <a:cs typeface="Times New Roman" panose="02020603050405020304" pitchFamily="18" charset="0"/>
                          </a:rPr>
                        </m:ctrlPr>
                      </m:funcPr>
                      <m:fName>
                        <m:sSub>
                          <m:sSubPr>
                            <m:ctrlPr>
                              <a:rPr lang="en-SG" sz="3400" b="0" i="1" smtClean="0">
                                <a:latin typeface="Cambria Math" panose="02040503050406030204" pitchFamily="18" charset="0"/>
                                <a:cs typeface="Times New Roman" panose="02020603050405020304" pitchFamily="18" charset="0"/>
                              </a:rPr>
                            </m:ctrlPr>
                          </m:sSubPr>
                          <m:e>
                            <m:r>
                              <m:rPr>
                                <m:sty m:val="p"/>
                              </m:rPr>
                              <a:rPr lang="en-SG" sz="3400" b="0" i="0" smtClean="0">
                                <a:latin typeface="Cambria Math" panose="02040503050406030204" pitchFamily="18" charset="0"/>
                                <a:cs typeface="Times New Roman" panose="02020603050405020304" pitchFamily="18" charset="0"/>
                              </a:rPr>
                              <m:t>log</m:t>
                            </m:r>
                          </m:e>
                          <m:sub>
                            <m:r>
                              <a:rPr lang="en-SG" sz="3400" b="0" i="1" smtClean="0">
                                <a:latin typeface="Cambria Math" panose="02040503050406030204" pitchFamily="18" charset="0"/>
                                <a:cs typeface="Times New Roman" panose="02020603050405020304" pitchFamily="18" charset="0"/>
                              </a:rPr>
                              <m:t>10</m:t>
                            </m:r>
                          </m:sub>
                        </m:sSub>
                      </m:fName>
                      <m:e>
                        <m:d>
                          <m:dPr>
                            <m:ctrlPr>
                              <a:rPr lang="en-SG" sz="3400" b="0" i="1" smtClean="0">
                                <a:latin typeface="Cambria Math" panose="02040503050406030204" pitchFamily="18" charset="0"/>
                                <a:cs typeface="Times New Roman" panose="02020603050405020304" pitchFamily="18" charset="0"/>
                              </a:rPr>
                            </m:ctrlPr>
                          </m:dPr>
                          <m:e>
                            <m:r>
                              <a:rPr lang="en-SG" sz="3400" b="0" i="1" smtClean="0">
                                <a:latin typeface="Cambria Math" panose="02040503050406030204" pitchFamily="18" charset="0"/>
                                <a:cs typeface="Times New Roman" panose="02020603050405020304" pitchFamily="18" charset="0"/>
                              </a:rPr>
                              <m:t>1+</m:t>
                            </m:r>
                            <m:f>
                              <m:fPr>
                                <m:ctrlPr>
                                  <a:rPr lang="en-SG" sz="3400" b="0" i="1" smtClean="0">
                                    <a:latin typeface="Cambria Math" panose="02040503050406030204" pitchFamily="18" charset="0"/>
                                    <a:cs typeface="Times New Roman" panose="02020603050405020304" pitchFamily="18" charset="0"/>
                                  </a:rPr>
                                </m:ctrlPr>
                              </m:fPr>
                              <m:num>
                                <m:r>
                                  <a:rPr lang="en-SG" sz="3400" b="0" i="1" smtClean="0">
                                    <a:latin typeface="Cambria Math" panose="02040503050406030204" pitchFamily="18" charset="0"/>
                                    <a:cs typeface="Times New Roman" panose="02020603050405020304" pitchFamily="18" charset="0"/>
                                  </a:rPr>
                                  <m:t>𝑓</m:t>
                                </m:r>
                              </m:num>
                              <m:den>
                                <m:r>
                                  <a:rPr lang="en-SG" sz="3400" b="0" i="1" smtClean="0">
                                    <a:latin typeface="Cambria Math" panose="02040503050406030204" pitchFamily="18" charset="0"/>
                                    <a:cs typeface="Times New Roman" panose="02020603050405020304" pitchFamily="18" charset="0"/>
                                  </a:rPr>
                                  <m:t>700</m:t>
                                </m:r>
                              </m:den>
                            </m:f>
                          </m:e>
                        </m:d>
                      </m:e>
                    </m:func>
                  </m:oMath>
                </a14:m>
                <a:r>
                  <a:rPr lang="en-US" sz="3400" dirty="0">
                    <a:latin typeface="Times New Roman" panose="02020603050405020304" pitchFamily="18" charset="0"/>
                    <a:cs typeface="Times New Roman" panose="02020603050405020304" pitchFamily="18" charset="0"/>
                  </a:rPr>
                  <a:t> where f = Physical frequency in Hz and </a:t>
                </a:r>
                <a14:m>
                  <m:oMath xmlns:m="http://schemas.openxmlformats.org/officeDocument/2006/math">
                    <m:sSub>
                      <m:sSubPr>
                        <m:ctrlPr>
                          <a:rPr lang="en-SG" sz="3400" i="1">
                            <a:latin typeface="Cambria Math" panose="02040503050406030204" pitchFamily="18" charset="0"/>
                            <a:cs typeface="Times New Roman" panose="02020603050405020304" pitchFamily="18" charset="0"/>
                          </a:rPr>
                        </m:ctrlPr>
                      </m:sSubPr>
                      <m:e>
                        <m:r>
                          <a:rPr lang="en-SG" sz="3400" i="1">
                            <a:latin typeface="Cambria Math" panose="02040503050406030204" pitchFamily="18" charset="0"/>
                            <a:cs typeface="Times New Roman" panose="02020603050405020304" pitchFamily="18" charset="0"/>
                          </a:rPr>
                          <m:t>𝑓</m:t>
                        </m:r>
                      </m:e>
                      <m:sub>
                        <m:r>
                          <a:rPr lang="en-SG" sz="3400" i="1">
                            <a:latin typeface="Cambria Math" panose="02040503050406030204" pitchFamily="18" charset="0"/>
                            <a:cs typeface="Times New Roman" panose="02020603050405020304" pitchFamily="18" charset="0"/>
                          </a:rPr>
                          <m:t>𝑚𝑒𝑙</m:t>
                        </m:r>
                      </m:sub>
                    </m:sSub>
                  </m:oMath>
                </a14:m>
                <a:r>
                  <a:rPr lang="en-US" sz="3400" dirty="0">
                    <a:latin typeface="Times New Roman" panose="02020603050405020304" pitchFamily="18" charset="0"/>
                    <a:cs typeface="Times New Roman" panose="02020603050405020304" pitchFamily="18" charset="0"/>
                  </a:rPr>
                  <a:t> </a:t>
                </a:r>
              </a:p>
              <a:p>
                <a:pPr marL="1371600" lvl="3" indent="0">
                  <a:buNone/>
                </a:pPr>
                <a:r>
                  <a:rPr lang="en-US" sz="3400" dirty="0">
                    <a:latin typeface="Times New Roman" panose="02020603050405020304" pitchFamily="18" charset="0"/>
                    <a:cs typeface="Times New Roman" panose="02020603050405020304" pitchFamily="18" charset="0"/>
                  </a:rPr>
                  <a:t>= Human perceived frequency.</a:t>
                </a:r>
              </a:p>
              <a:p>
                <a:pPr marL="1371600" lvl="3" indent="0">
                  <a:buNone/>
                </a:pPr>
                <a:endParaRPr lang="en-US" sz="34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Calculate filter-bank energies</a:t>
                </a:r>
              </a:p>
              <a:p>
                <a:pPr marL="1371600" lvl="3" indent="0">
                  <a:buNone/>
                </a:pPr>
                <a:endParaRPr lang="pt-BR" sz="3400" dirty="0">
                  <a:latin typeface="Times New Roman" panose="02020603050405020304" pitchFamily="18" charset="0"/>
                  <a:cs typeface="Times New Roman" panose="02020603050405020304" pitchFamily="18" charset="0"/>
                </a:endParaRPr>
              </a:p>
              <a:p>
                <a:pPr marL="1371600" lvl="3" indent="0">
                  <a:buNone/>
                </a:pPr>
                <a:r>
                  <a:rPr lang="pt-BR" sz="3400" dirty="0">
                    <a:latin typeface="Times New Roman" panose="02020603050405020304" pitchFamily="18" charset="0"/>
                    <a:cs typeface="Times New Roman" panose="02020603050405020304" pitchFamily="18" charset="0"/>
                  </a:rPr>
                  <a:t>s</a:t>
                </a:r>
                <a14:m>
                  <m:oMath xmlns:m="http://schemas.openxmlformats.org/officeDocument/2006/math">
                    <m:r>
                      <a:rPr lang="pt-BR" sz="3400" i="1" dirty="0">
                        <a:latin typeface="Cambria Math" panose="02040503050406030204" pitchFamily="18" charset="0"/>
                      </a:rPr>
                      <m:t>(</m:t>
                    </m:r>
                    <m:r>
                      <a:rPr lang="en-SG" sz="3400" b="0" i="1" dirty="0" smtClean="0">
                        <a:latin typeface="Cambria Math" panose="02040503050406030204" pitchFamily="18" charset="0"/>
                      </a:rPr>
                      <m:t>𝑚</m:t>
                    </m:r>
                    <m:r>
                      <a:rPr lang="pt-BR" sz="3400" i="1" dirty="0">
                        <a:latin typeface="Cambria Math" panose="02040503050406030204" pitchFamily="18" charset="0"/>
                      </a:rPr>
                      <m:t>)=</m:t>
                    </m:r>
                    <m:nary>
                      <m:naryPr>
                        <m:chr m:val="∑"/>
                        <m:ctrlPr>
                          <a:rPr lang="pt-BR" sz="3400" i="1">
                            <a:latin typeface="Cambria Math" panose="02040503050406030204" pitchFamily="18" charset="0"/>
                          </a:rPr>
                        </m:ctrlPr>
                      </m:naryPr>
                      <m:sub>
                        <m:r>
                          <a:rPr lang="en-SG" sz="3400" b="0" i="1" smtClean="0">
                            <a:latin typeface="Cambria Math" panose="02040503050406030204" pitchFamily="18" charset="0"/>
                          </a:rPr>
                          <m:t>𝑘</m:t>
                        </m:r>
                        <m:r>
                          <a:rPr lang="en-SG" sz="3400" i="1">
                            <a:latin typeface="Cambria Math" panose="02040503050406030204" pitchFamily="18" charset="0"/>
                          </a:rPr>
                          <m:t>=0</m:t>
                        </m:r>
                      </m:sub>
                      <m:sup>
                        <m:r>
                          <a:rPr lang="en-SG" sz="3400" i="1">
                            <a:latin typeface="Cambria Math" panose="02040503050406030204" pitchFamily="18" charset="0"/>
                          </a:rPr>
                          <m:t>𝑁</m:t>
                        </m:r>
                        <m:r>
                          <a:rPr lang="en-SG" sz="3400" i="1">
                            <a:latin typeface="Cambria Math" panose="02040503050406030204" pitchFamily="18" charset="0"/>
                          </a:rPr>
                          <m:t>−1</m:t>
                        </m:r>
                      </m:sup>
                      <m:e>
                        <m:sSup>
                          <m:sSupPr>
                            <m:ctrlPr>
                              <a:rPr lang="en-SG" sz="3400" b="0" i="1" smtClean="0">
                                <a:latin typeface="Cambria Math" panose="02040503050406030204" pitchFamily="18" charset="0"/>
                              </a:rPr>
                            </m:ctrlPr>
                          </m:sSupPr>
                          <m:e>
                            <m:d>
                              <m:dPr>
                                <m:begChr m:val="["/>
                                <m:endChr m:val="]"/>
                                <m:ctrlPr>
                                  <a:rPr lang="en-SG" sz="3400" b="0" i="1" smtClean="0">
                                    <a:latin typeface="Cambria Math" panose="02040503050406030204" pitchFamily="18" charset="0"/>
                                  </a:rPr>
                                </m:ctrlPr>
                              </m:dPr>
                              <m:e>
                                <m:r>
                                  <a:rPr lang="en-SG" sz="3400" b="0" i="1" smtClean="0">
                                    <a:latin typeface="Cambria Math" panose="02040503050406030204" pitchFamily="18" charset="0"/>
                                  </a:rPr>
                                  <m:t>𝑋</m:t>
                                </m:r>
                                <m:d>
                                  <m:dPr>
                                    <m:ctrlPr>
                                      <a:rPr lang="en-SG" sz="3400" i="1">
                                        <a:latin typeface="Cambria Math" panose="02040503050406030204" pitchFamily="18" charset="0"/>
                                      </a:rPr>
                                    </m:ctrlPr>
                                  </m:dPr>
                                  <m:e>
                                    <m:r>
                                      <a:rPr lang="en-SG" sz="3400" b="0" i="1" smtClean="0">
                                        <a:latin typeface="Cambria Math" panose="02040503050406030204" pitchFamily="18" charset="0"/>
                                      </a:rPr>
                                      <m:t>𝑘</m:t>
                                    </m:r>
                                    <m:r>
                                      <a:rPr lang="en-SG" sz="3400" i="1">
                                        <a:latin typeface="Cambria Math" panose="02040503050406030204" pitchFamily="18" charset="0"/>
                                      </a:rPr>
                                      <m:t> </m:t>
                                    </m:r>
                                  </m:e>
                                </m:d>
                              </m:e>
                            </m:d>
                          </m:e>
                          <m:sup>
                            <m:r>
                              <a:rPr lang="en-SG" sz="3400" b="0" i="1" smtClean="0">
                                <a:latin typeface="Cambria Math" panose="02040503050406030204" pitchFamily="18" charset="0"/>
                              </a:rPr>
                              <m:t>2</m:t>
                            </m:r>
                          </m:sup>
                        </m:sSup>
                        <m:sSub>
                          <m:sSubPr>
                            <m:ctrlPr>
                              <a:rPr lang="en-SG" sz="3400" b="0" i="1" smtClean="0">
                                <a:latin typeface="Cambria Math" panose="02040503050406030204" pitchFamily="18" charset="0"/>
                              </a:rPr>
                            </m:ctrlPr>
                          </m:sSubPr>
                          <m:e>
                            <m:r>
                              <a:rPr lang="en-SG" sz="3400" b="0" i="1" smtClean="0">
                                <a:latin typeface="Cambria Math" panose="02040503050406030204" pitchFamily="18" charset="0"/>
                              </a:rPr>
                              <m:t>𝐻</m:t>
                            </m:r>
                          </m:e>
                          <m:sub>
                            <m:r>
                              <a:rPr lang="en-SG" sz="3400" b="0" i="1" smtClean="0">
                                <a:latin typeface="Cambria Math" panose="02040503050406030204" pitchFamily="18" charset="0"/>
                              </a:rPr>
                              <m:t>𝑚</m:t>
                            </m:r>
                          </m:sub>
                        </m:sSub>
                        <m:r>
                          <a:rPr lang="en-SG" sz="3400" b="0" i="1" smtClean="0">
                            <a:latin typeface="Cambria Math" panose="02040503050406030204" pitchFamily="18" charset="0"/>
                          </a:rPr>
                          <m:t>(</m:t>
                        </m:r>
                        <m:r>
                          <a:rPr lang="en-SG" sz="3400" b="0" i="1" smtClean="0">
                            <a:latin typeface="Cambria Math" panose="02040503050406030204" pitchFamily="18" charset="0"/>
                          </a:rPr>
                          <m:t>𝑘</m:t>
                        </m:r>
                        <m:r>
                          <a:rPr lang="en-SG" sz="3400" b="0" i="1" smtClean="0">
                            <a:latin typeface="Cambria Math" panose="02040503050406030204" pitchFamily="18" charset="0"/>
                          </a:rPr>
                          <m:t>), 0≤</m:t>
                        </m:r>
                        <m:r>
                          <a:rPr lang="en-SG" sz="3400" b="0" i="1" smtClean="0">
                            <a:latin typeface="Cambria Math" panose="02040503050406030204" pitchFamily="18" charset="0"/>
                          </a:rPr>
                          <m:t>𝑚</m:t>
                        </m:r>
                        <m:r>
                          <a:rPr lang="en-SG" sz="3400" i="1">
                            <a:latin typeface="Cambria Math" panose="02040503050406030204" pitchFamily="18" charset="0"/>
                          </a:rPr>
                          <m:t>≤(</m:t>
                        </m:r>
                        <m:r>
                          <a:rPr lang="en-SG" sz="3400" b="0" i="1" smtClean="0">
                            <a:latin typeface="Cambria Math" panose="02040503050406030204" pitchFamily="18" charset="0"/>
                          </a:rPr>
                          <m:t>𝑀</m:t>
                        </m:r>
                        <m:r>
                          <a:rPr lang="en-SG" sz="3400" b="0" i="1" smtClean="0">
                            <a:latin typeface="Cambria Math" panose="02040503050406030204" pitchFamily="18" charset="0"/>
                          </a:rPr>
                          <m:t>−1)</m:t>
                        </m:r>
                      </m:e>
                    </m:nary>
                  </m:oMath>
                </a14:m>
                <a:r>
                  <a:rPr lang="en-US" sz="3400" dirty="0">
                    <a:latin typeface="Times New Roman" panose="02020603050405020304" pitchFamily="18" charset="0"/>
                    <a:cs typeface="Times New Roman" panose="02020603050405020304" pitchFamily="18" charset="0"/>
                  </a:rPr>
                  <a:t> where M =Total number </a:t>
                </a:r>
              </a:p>
              <a:p>
                <a:pPr marL="1371600" lvl="3" indent="0">
                  <a:buNone/>
                </a:pPr>
                <a:r>
                  <a:rPr lang="en-US" sz="3400" dirty="0">
                    <a:latin typeface="Times New Roman" panose="02020603050405020304" pitchFamily="18" charset="0"/>
                    <a:cs typeface="Times New Roman" panose="02020603050405020304" pitchFamily="18" charset="0"/>
                  </a:rPr>
                  <a:t>of triangular Mel filters </a:t>
                </a:r>
                <a14:m>
                  <m:oMath xmlns:m="http://schemas.openxmlformats.org/officeDocument/2006/math">
                    <m:sSub>
                      <m:sSubPr>
                        <m:ctrlPr>
                          <a:rPr lang="en-SG" sz="3400" i="1">
                            <a:latin typeface="Cambria Math" panose="02040503050406030204" pitchFamily="18" charset="0"/>
                          </a:rPr>
                        </m:ctrlPr>
                      </m:sSubPr>
                      <m:e>
                        <m:r>
                          <a:rPr lang="en-SG" sz="3400" i="1">
                            <a:latin typeface="Cambria Math" panose="02040503050406030204" pitchFamily="18" charset="0"/>
                          </a:rPr>
                          <m:t>𝐻</m:t>
                        </m:r>
                      </m:e>
                      <m:sub>
                        <m:r>
                          <a:rPr lang="en-SG" sz="3400" i="1">
                            <a:latin typeface="Cambria Math" panose="02040503050406030204" pitchFamily="18" charset="0"/>
                          </a:rPr>
                          <m:t>𝑚</m:t>
                        </m:r>
                      </m:sub>
                    </m:sSub>
                    <m:d>
                      <m:dPr>
                        <m:ctrlPr>
                          <a:rPr lang="en-SG" sz="3400" i="1">
                            <a:latin typeface="Cambria Math" panose="02040503050406030204" pitchFamily="18" charset="0"/>
                          </a:rPr>
                        </m:ctrlPr>
                      </m:dPr>
                      <m:e>
                        <m:r>
                          <a:rPr lang="en-SG" sz="3400" i="1">
                            <a:latin typeface="Cambria Math" panose="02040503050406030204" pitchFamily="18" charset="0"/>
                          </a:rPr>
                          <m:t>𝑘</m:t>
                        </m:r>
                      </m:e>
                    </m:d>
                    <m:r>
                      <a:rPr lang="en-SG" sz="3400" b="0" i="0" smtClean="0">
                        <a:latin typeface="Cambria Math" panose="02040503050406030204" pitchFamily="18" charset="0"/>
                      </a:rPr>
                      <m:t>=</m:t>
                    </m:r>
                    <m:r>
                      <m:rPr>
                        <m:sty m:val="p"/>
                      </m:rPr>
                      <a:rPr lang="en-SG" sz="3400" b="0" i="0" smtClean="0">
                        <a:latin typeface="Cambria Math" panose="02040503050406030204" pitchFamily="18" charset="0"/>
                      </a:rPr>
                      <m:t>W</m:t>
                    </m:r>
                  </m:oMath>
                </a14:m>
                <a:r>
                  <a:rPr lang="en-US" sz="3400" dirty="0">
                    <a:latin typeface="Times New Roman" panose="02020603050405020304" pitchFamily="18" charset="0"/>
                    <a:cs typeface="Times New Roman" panose="02020603050405020304" pitchFamily="18" charset="0"/>
                  </a:rPr>
                  <a:t>eight given to the </a:t>
                </a:r>
                <a14:m>
                  <m:oMath xmlns:m="http://schemas.openxmlformats.org/officeDocument/2006/math">
                    <m:sSup>
                      <m:sSupPr>
                        <m:ctrlPr>
                          <a:rPr lang="en-SG" sz="3400" b="0" i="1" dirty="0" smtClean="0">
                            <a:latin typeface="Cambria Math" panose="02040503050406030204" pitchFamily="18" charset="0"/>
                          </a:rPr>
                        </m:ctrlPr>
                      </m:sSupPr>
                      <m:e>
                        <m:r>
                          <a:rPr lang="en-SG" sz="3400" b="0" i="1" dirty="0" smtClean="0">
                            <a:latin typeface="Cambria Math" panose="02040503050406030204" pitchFamily="18" charset="0"/>
                          </a:rPr>
                          <m:t>𝐾</m:t>
                        </m:r>
                      </m:e>
                      <m:sup>
                        <m:r>
                          <a:rPr lang="en-SG" sz="3400" b="0" i="1" dirty="0" smtClean="0">
                            <a:latin typeface="Cambria Math" panose="02040503050406030204" pitchFamily="18" charset="0"/>
                          </a:rPr>
                          <m:t>𝑡h</m:t>
                        </m:r>
                      </m:sup>
                    </m:sSup>
                    <m:r>
                      <a:rPr lang="en-SG" sz="3400" b="0" i="1" dirty="0" smtClean="0">
                        <a:latin typeface="Cambria Math" panose="02040503050406030204" pitchFamily="18" charset="0"/>
                      </a:rPr>
                      <m:t> </m:t>
                    </m:r>
                  </m:oMath>
                </a14:m>
                <a:r>
                  <a:rPr lang="en-US" sz="3400" dirty="0">
                    <a:latin typeface="Times New Roman" panose="02020603050405020304" pitchFamily="18" charset="0"/>
                    <a:cs typeface="Times New Roman" panose="02020603050405020304" pitchFamily="18" charset="0"/>
                  </a:rPr>
                  <a:t>energy spectrum bin contributing to the </a:t>
                </a:r>
                <a14:m>
                  <m:oMath xmlns:m="http://schemas.openxmlformats.org/officeDocument/2006/math">
                    <m:sSup>
                      <m:sSupPr>
                        <m:ctrlPr>
                          <a:rPr lang="en-SG" sz="3400" i="1" dirty="0">
                            <a:latin typeface="Cambria Math" panose="02040503050406030204" pitchFamily="18" charset="0"/>
                          </a:rPr>
                        </m:ctrlPr>
                      </m:sSupPr>
                      <m:e>
                        <m:r>
                          <a:rPr lang="en-SG" sz="3400" b="0" i="1" dirty="0" smtClean="0">
                            <a:latin typeface="Cambria Math" panose="02040503050406030204" pitchFamily="18" charset="0"/>
                          </a:rPr>
                          <m:t>𝑚</m:t>
                        </m:r>
                      </m:e>
                      <m:sup>
                        <m:r>
                          <a:rPr lang="en-SG" sz="3400" i="1" dirty="0">
                            <a:latin typeface="Cambria Math" panose="02040503050406030204" pitchFamily="18" charset="0"/>
                          </a:rPr>
                          <m:t>𝑡h</m:t>
                        </m:r>
                      </m:sup>
                    </m:sSup>
                    <m:r>
                      <a:rPr lang="en-SG" sz="3400" i="1" dirty="0">
                        <a:latin typeface="Cambria Math" panose="02040503050406030204" pitchFamily="18" charset="0"/>
                      </a:rPr>
                      <m:t> </m:t>
                    </m:r>
                  </m:oMath>
                </a14:m>
                <a:r>
                  <a:rPr lang="en-US" sz="3400" dirty="0">
                    <a:latin typeface="Times New Roman" panose="02020603050405020304" pitchFamily="18" charset="0"/>
                    <a:cs typeface="Times New Roman" panose="02020603050405020304" pitchFamily="18" charset="0"/>
                  </a:rPr>
                  <a:t>output band.</a:t>
                </a:r>
              </a:p>
              <a:p>
                <a:endParaRPr lang="en-SG" dirty="0"/>
              </a:p>
            </p:txBody>
          </p:sp>
        </mc:Choice>
        <mc:Fallback xmlns="">
          <p:sp>
            <p:nvSpPr>
              <p:cNvPr id="3" name="Content Placeholder 2">
                <a:extLst>
                  <a:ext uri="{FF2B5EF4-FFF2-40B4-BE49-F238E27FC236}">
                    <a16:creationId xmlns:a16="http://schemas.microsoft.com/office/drawing/2014/main" id="{92097A0B-C652-4D12-9AC9-A2BE5C8B2C20}"/>
                  </a:ext>
                </a:extLst>
              </p:cNvPr>
              <p:cNvSpPr>
                <a:spLocks noGrp="1" noRot="1" noChangeAspect="1" noMove="1" noResize="1" noEditPoints="1" noAdjustHandles="1" noChangeArrowheads="1" noChangeShapeType="1" noTextEdit="1"/>
              </p:cNvSpPr>
              <p:nvPr>
                <p:ph idx="1"/>
              </p:nvPr>
            </p:nvSpPr>
            <p:spPr>
              <a:blipFill>
                <a:blip r:embed="rId3"/>
                <a:stretch>
                  <a:fillRect l="-522" t="-2661" r="-696"/>
                </a:stretch>
              </a:blipFill>
            </p:spPr>
            <p:txBody>
              <a:bodyPr/>
              <a:lstStyle/>
              <a:p>
                <a:r>
                  <a:rPr lang="en-SG">
                    <a:noFill/>
                  </a:rPr>
                  <a:t> </a:t>
                </a:r>
              </a:p>
            </p:txBody>
          </p:sp>
        </mc:Fallback>
      </mc:AlternateContent>
    </p:spTree>
    <p:extLst>
      <p:ext uri="{BB962C8B-B14F-4D97-AF65-F5344CB8AC3E}">
        <p14:creationId xmlns:p14="http://schemas.microsoft.com/office/powerpoint/2010/main" val="2622263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3DC3-2070-49BE-91F8-0D24300D3D3E}"/>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293323-FB19-4FBF-BD09-E1984509C257}"/>
                  </a:ext>
                </a:extLst>
              </p:cNvPr>
              <p:cNvSpPr>
                <a:spLocks noGrp="1"/>
              </p:cNvSpPr>
              <p:nvPr>
                <p:ph idx="1"/>
              </p:nvPr>
            </p:nvSpPr>
            <p:spPr/>
            <p:txBody>
              <a:bodyPr>
                <a:norm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MFCC+NN</a:t>
                </a:r>
              </a:p>
              <a:p>
                <a:pPr marL="914400" lvl="1" indent="-457200"/>
                <a:r>
                  <a:rPr lang="en-US" dirty="0">
                    <a:latin typeface="Times New Roman" panose="02020603050405020304" pitchFamily="18" charset="0"/>
                    <a:cs typeface="Times New Roman" panose="02020603050405020304" pitchFamily="18" charset="0"/>
                  </a:rPr>
                  <a:t>Mel Frequency Cepstral Coefficients (MFCCs):</a:t>
                </a:r>
                <a:endParaRPr lang="en-US" sz="28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Calculate the logarithm of the energies.</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Apply Discrete Cosine Transform (DCT)  and produce the cepstral coefficients for each frame. </a:t>
                </a:r>
              </a:p>
              <a:p>
                <a:pPr lvl="2"/>
                <a:r>
                  <a:rPr lang="pt-BR" sz="2400" dirty="0">
                    <a:latin typeface="Times New Roman" panose="02020603050405020304" pitchFamily="18" charset="0"/>
                    <a:cs typeface="Times New Roman" panose="02020603050405020304" pitchFamily="18" charset="0"/>
                  </a:rPr>
                  <a:t>	c</a:t>
                </a:r>
                <a14:m>
                  <m:oMath xmlns:m="http://schemas.openxmlformats.org/officeDocument/2006/math">
                    <m:r>
                      <a:rPr lang="pt-BR" sz="2400" i="1" dirty="0">
                        <a:latin typeface="Cambria Math" panose="02040503050406030204" pitchFamily="18" charset="0"/>
                      </a:rPr>
                      <m:t>(</m:t>
                    </m:r>
                    <m:r>
                      <a:rPr lang="en-SG" sz="2400" b="0" i="1" dirty="0" smtClean="0">
                        <a:latin typeface="Cambria Math" panose="02040503050406030204" pitchFamily="18" charset="0"/>
                      </a:rPr>
                      <m:t>𝑛</m:t>
                    </m:r>
                    <m:r>
                      <a:rPr lang="pt-BR" sz="2400" i="1" dirty="0">
                        <a:latin typeface="Cambria Math" panose="02040503050406030204" pitchFamily="18" charset="0"/>
                      </a:rPr>
                      <m:t>)=</m:t>
                    </m:r>
                    <m:nary>
                      <m:naryPr>
                        <m:chr m:val="∑"/>
                        <m:ctrlPr>
                          <a:rPr lang="pt-BR" sz="2400" i="1">
                            <a:latin typeface="Cambria Math" panose="02040503050406030204" pitchFamily="18" charset="0"/>
                          </a:rPr>
                        </m:ctrlPr>
                      </m:naryPr>
                      <m:sub>
                        <m:r>
                          <a:rPr lang="en-SG" sz="2400" b="0" i="1" smtClean="0">
                            <a:latin typeface="Cambria Math" panose="02040503050406030204" pitchFamily="18" charset="0"/>
                          </a:rPr>
                          <m:t>𝑚</m:t>
                        </m:r>
                        <m:r>
                          <a:rPr lang="en-SG" sz="2400" i="1">
                            <a:latin typeface="Cambria Math" panose="02040503050406030204" pitchFamily="18" charset="0"/>
                          </a:rPr>
                          <m:t>=0</m:t>
                        </m:r>
                      </m:sub>
                      <m:sup>
                        <m:r>
                          <a:rPr lang="en-SG" sz="2400" b="0" i="1" smtClean="0">
                            <a:latin typeface="Cambria Math" panose="02040503050406030204" pitchFamily="18" charset="0"/>
                          </a:rPr>
                          <m:t>𝑀</m:t>
                        </m:r>
                        <m:r>
                          <a:rPr lang="en-SG" sz="2400" i="1">
                            <a:latin typeface="Cambria Math" panose="02040503050406030204" pitchFamily="18" charset="0"/>
                          </a:rPr>
                          <m:t>−1</m:t>
                        </m:r>
                      </m:sup>
                      <m:e>
                        <m:sSup>
                          <m:sSupPr>
                            <m:ctrlPr>
                              <a:rPr lang="en-SG" sz="2400" i="1" smtClean="0">
                                <a:latin typeface="Cambria Math" panose="02040503050406030204" pitchFamily="18" charset="0"/>
                              </a:rPr>
                            </m:ctrlPr>
                          </m:sSupPr>
                          <m:e>
                            <m:func>
                              <m:funcPr>
                                <m:ctrlPr>
                                  <a:rPr lang="en-SG" sz="2400" b="0" i="1" smtClean="0">
                                    <a:latin typeface="Cambria Math" panose="02040503050406030204" pitchFamily="18" charset="0"/>
                                  </a:rPr>
                                </m:ctrlPr>
                              </m:funcPr>
                              <m:fName>
                                <m:sSub>
                                  <m:sSubPr>
                                    <m:ctrlPr>
                                      <a:rPr lang="en-SG" sz="2400" b="0" i="1" smtClean="0">
                                        <a:latin typeface="Cambria Math" panose="02040503050406030204" pitchFamily="18" charset="0"/>
                                      </a:rPr>
                                    </m:ctrlPr>
                                  </m:sSubPr>
                                  <m:e>
                                    <m:r>
                                      <m:rPr>
                                        <m:sty m:val="p"/>
                                      </m:rPr>
                                      <a:rPr lang="en-SG" sz="2400" b="0" i="0" smtClean="0">
                                        <a:latin typeface="Cambria Math" panose="02040503050406030204" pitchFamily="18" charset="0"/>
                                      </a:rPr>
                                      <m:t>log</m:t>
                                    </m:r>
                                  </m:e>
                                  <m:sub>
                                    <m:r>
                                      <a:rPr lang="en-SG" sz="2400" b="0" i="1" smtClean="0">
                                        <a:latin typeface="Cambria Math" panose="02040503050406030204" pitchFamily="18" charset="0"/>
                                      </a:rPr>
                                      <m:t>10</m:t>
                                    </m:r>
                                  </m:sub>
                                </m:sSub>
                              </m:fName>
                              <m:e>
                                <m:d>
                                  <m:dPr>
                                    <m:ctrlPr>
                                      <a:rPr lang="en-SG" sz="2400" b="0" i="1" smtClean="0">
                                        <a:latin typeface="Cambria Math" panose="02040503050406030204" pitchFamily="18" charset="0"/>
                                      </a:rPr>
                                    </m:ctrlPr>
                                  </m:dPr>
                                  <m:e>
                                    <m:r>
                                      <a:rPr lang="en-SG" sz="2400" b="0" i="1" smtClean="0">
                                        <a:latin typeface="Cambria Math" panose="02040503050406030204" pitchFamily="18" charset="0"/>
                                      </a:rPr>
                                      <m:t>𝑠</m:t>
                                    </m:r>
                                    <m:d>
                                      <m:dPr>
                                        <m:ctrlPr>
                                          <a:rPr lang="en-SG" sz="2400" b="0" i="1" smtClean="0">
                                            <a:latin typeface="Cambria Math" panose="02040503050406030204" pitchFamily="18" charset="0"/>
                                          </a:rPr>
                                        </m:ctrlPr>
                                      </m:dPr>
                                      <m:e>
                                        <m:r>
                                          <a:rPr lang="en-SG" sz="2400" b="0" i="1" smtClean="0">
                                            <a:latin typeface="Cambria Math" panose="02040503050406030204" pitchFamily="18" charset="0"/>
                                          </a:rPr>
                                          <m:t>𝑚</m:t>
                                        </m:r>
                                      </m:e>
                                    </m:d>
                                  </m:e>
                                </m:d>
                                <m:r>
                                  <m:rPr>
                                    <m:sty m:val="p"/>
                                  </m:rPr>
                                  <a:rPr lang="en-SG" sz="2400" b="0" i="0" smtClean="0">
                                    <a:latin typeface="Cambria Math" panose="02040503050406030204" pitchFamily="18" charset="0"/>
                                  </a:rPr>
                                  <m:t>cos</m:t>
                                </m:r>
                                <m:r>
                                  <a:rPr lang="en-SG" sz="2400" b="0" i="1" smtClean="0">
                                    <a:latin typeface="Cambria Math" panose="02040503050406030204" pitchFamily="18" charset="0"/>
                                  </a:rPr>
                                  <m:t>⁡(</m:t>
                                </m:r>
                                <m:f>
                                  <m:fPr>
                                    <m:ctrlPr>
                                      <a:rPr lang="en-SG" sz="2400" b="0" i="1" smtClean="0">
                                        <a:latin typeface="Cambria Math" panose="02040503050406030204" pitchFamily="18" charset="0"/>
                                      </a:rPr>
                                    </m:ctrlPr>
                                  </m:fPr>
                                  <m:num>
                                    <m:r>
                                      <a:rPr lang="en-SG" sz="2400" b="0" i="1" smtClean="0">
                                        <a:latin typeface="Cambria Math" panose="02040503050406030204" pitchFamily="18" charset="0"/>
                                      </a:rPr>
                                      <m:t>𝑛</m:t>
                                    </m:r>
                                    <m:r>
                                      <a:rPr lang="en-SG" sz="2400" b="0" i="1" smtClean="0">
                                        <a:latin typeface="Cambria Math" panose="02040503050406030204" pitchFamily="18" charset="0"/>
                                      </a:rPr>
                                      <m:t>𝜋</m:t>
                                    </m:r>
                                    <m:d>
                                      <m:dPr>
                                        <m:ctrlPr>
                                          <a:rPr lang="en-SG" sz="2400" b="0" i="1" smtClean="0">
                                            <a:latin typeface="Cambria Math" panose="02040503050406030204" pitchFamily="18" charset="0"/>
                                          </a:rPr>
                                        </m:ctrlPr>
                                      </m:dPr>
                                      <m:e>
                                        <m:r>
                                          <a:rPr lang="en-SG" sz="2400" b="0" i="1" smtClean="0">
                                            <a:latin typeface="Cambria Math" panose="02040503050406030204" pitchFamily="18" charset="0"/>
                                          </a:rPr>
                                          <m:t>𝑚</m:t>
                                        </m:r>
                                        <m:r>
                                          <a:rPr lang="en-SG" sz="2400" b="0" i="1" smtClean="0">
                                            <a:latin typeface="Cambria Math" panose="02040503050406030204" pitchFamily="18" charset="0"/>
                                          </a:rPr>
                                          <m:t>−0.5</m:t>
                                        </m:r>
                                      </m:e>
                                    </m:d>
                                  </m:num>
                                  <m:den>
                                    <m:r>
                                      <a:rPr lang="en-SG" sz="2400" b="0" i="1" smtClean="0">
                                        <a:latin typeface="Cambria Math" panose="02040503050406030204" pitchFamily="18" charset="0"/>
                                      </a:rPr>
                                      <m:t>𝑀</m:t>
                                    </m:r>
                                  </m:den>
                                </m:f>
                                <m:r>
                                  <a:rPr lang="en-SG" sz="2400" b="0" i="1" smtClean="0">
                                    <a:latin typeface="Cambria Math" panose="02040503050406030204" pitchFamily="18" charset="0"/>
                                  </a:rPr>
                                  <m:t>)</m:t>
                                </m:r>
                              </m:e>
                            </m:func>
                          </m:e>
                          <m:sup>
                            <m:r>
                              <a:rPr lang="en-SG" sz="2400" i="1">
                                <a:latin typeface="Cambria Math" panose="02040503050406030204" pitchFamily="18" charset="0"/>
                              </a:rPr>
                              <m:t>2</m:t>
                            </m:r>
                          </m:sup>
                        </m:sSup>
                      </m:e>
                    </m:nary>
                  </m:oMath>
                </a14:m>
                <a:r>
                  <a:rPr lang="en-US" sz="2400" dirty="0">
                    <a:latin typeface="Times New Roman" panose="02020603050405020304" pitchFamily="18" charset="0"/>
                    <a:cs typeface="Times New Roman" panose="02020603050405020304" pitchFamily="18" charset="0"/>
                  </a:rPr>
                  <a:t> where n = 0, 1, 2, . . . , C-1,              c(n) = cepstral coefficients and C = number of MFCCs. </a:t>
                </a:r>
              </a:p>
              <a:p>
                <a:pPr marL="1371600" lvl="2" indent="-4572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Form a MFCCs feature matrix for each segmented signal using the row vectors of the frames.</a:t>
                </a:r>
              </a:p>
              <a:p>
                <a:endParaRPr lang="en-SG" dirty="0"/>
              </a:p>
            </p:txBody>
          </p:sp>
        </mc:Choice>
        <mc:Fallback xmlns="">
          <p:sp>
            <p:nvSpPr>
              <p:cNvPr id="3" name="Content Placeholder 2">
                <a:extLst>
                  <a:ext uri="{FF2B5EF4-FFF2-40B4-BE49-F238E27FC236}">
                    <a16:creationId xmlns:a16="http://schemas.microsoft.com/office/drawing/2014/main" id="{F4293323-FB19-4FBF-BD09-E1984509C257}"/>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SG">
                    <a:noFill/>
                  </a:rPr>
                  <a:t> </a:t>
                </a:r>
              </a:p>
            </p:txBody>
          </p:sp>
        </mc:Fallback>
      </mc:AlternateContent>
    </p:spTree>
    <p:extLst>
      <p:ext uri="{BB962C8B-B14F-4D97-AF65-F5344CB8AC3E}">
        <p14:creationId xmlns:p14="http://schemas.microsoft.com/office/powerpoint/2010/main" val="3495762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E397-FF85-4D28-AA3F-1D6D79B3DADA}"/>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p:sp>
        <p:nvSpPr>
          <p:cNvPr id="3" name="Content Placeholder 2">
            <a:extLst>
              <a:ext uri="{FF2B5EF4-FFF2-40B4-BE49-F238E27FC236}">
                <a16:creationId xmlns:a16="http://schemas.microsoft.com/office/drawing/2014/main" id="{D1788C73-7E25-451A-983D-1ECE8671192B}"/>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MFCC+NN</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NN</a:t>
            </a:r>
          </a:p>
          <a:p>
            <a:endParaRPr lang="en-SG" dirty="0"/>
          </a:p>
        </p:txBody>
      </p:sp>
      <p:graphicFrame>
        <p:nvGraphicFramePr>
          <p:cNvPr id="4" name="Object 3">
            <a:extLst>
              <a:ext uri="{FF2B5EF4-FFF2-40B4-BE49-F238E27FC236}">
                <a16:creationId xmlns:a16="http://schemas.microsoft.com/office/drawing/2014/main" id="{0D34B6F4-8293-4DBB-8C1A-9A71DE750843}"/>
              </a:ext>
            </a:extLst>
          </p:cNvPr>
          <p:cNvGraphicFramePr>
            <a:graphicFrameLocks noChangeAspect="1"/>
          </p:cNvGraphicFramePr>
          <p:nvPr>
            <p:extLst>
              <p:ext uri="{D42A27DB-BD31-4B8C-83A1-F6EECF244321}">
                <p14:modId xmlns:p14="http://schemas.microsoft.com/office/powerpoint/2010/main" val="3274346735"/>
              </p:ext>
            </p:extLst>
          </p:nvPr>
        </p:nvGraphicFramePr>
        <p:xfrm>
          <a:off x="838200" y="3429000"/>
          <a:ext cx="10787270" cy="1819121"/>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2" name="Object 1">
                        <a:extLst>
                          <a:ext uri="{FF2B5EF4-FFF2-40B4-BE49-F238E27FC236}">
                            <a16:creationId xmlns:a16="http://schemas.microsoft.com/office/drawing/2014/main" id="{5D7EB6C7-076B-4FBF-822D-C71DAD68D860}"/>
                          </a:ext>
                        </a:extLst>
                      </p:cNvPr>
                      <p:cNvPicPr/>
                      <p:nvPr/>
                    </p:nvPicPr>
                    <p:blipFill>
                      <a:blip r:embed="rId4"/>
                      <a:stretch>
                        <a:fillRect/>
                      </a:stretch>
                    </p:blipFill>
                    <p:spPr>
                      <a:xfrm>
                        <a:off x="838200" y="3429000"/>
                        <a:ext cx="10787270" cy="181912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6C0A2D1-D9EF-4818-9195-85AA055B7710}"/>
              </a:ext>
            </a:extLst>
          </p:cNvPr>
          <p:cNvSpPr txBox="1"/>
          <p:nvPr/>
        </p:nvSpPr>
        <p:spPr>
          <a:xfrm>
            <a:off x="838200" y="5788680"/>
            <a:ext cx="1004514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Inputs = the MFCCs feature matrices of all segmented signals.</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66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1FA7-4287-4A41-A1CE-EA92778FEF74}"/>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p:sp>
        <p:nvSpPr>
          <p:cNvPr id="3" name="Content Placeholder 2">
            <a:extLst>
              <a:ext uri="{FF2B5EF4-FFF2-40B4-BE49-F238E27FC236}">
                <a16:creationId xmlns:a16="http://schemas.microsoft.com/office/drawing/2014/main" id="{3AED548A-9229-4B97-90B6-CF844CA863F2}"/>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MFCC+CNN</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MFCCs</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Extract MFCCs feature matrix of a segmented signal</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Convert each MFCCs feature matrix of a segmented signal into an image</a:t>
            </a:r>
          </a:p>
          <a:p>
            <a:endParaRPr lang="en-SG" dirty="0"/>
          </a:p>
        </p:txBody>
      </p:sp>
      <p:graphicFrame>
        <p:nvGraphicFramePr>
          <p:cNvPr id="4" name="Object 3">
            <a:extLst>
              <a:ext uri="{FF2B5EF4-FFF2-40B4-BE49-F238E27FC236}">
                <a16:creationId xmlns:a16="http://schemas.microsoft.com/office/drawing/2014/main" id="{C3063D8B-2411-40C8-980D-EAA407BB1D73}"/>
              </a:ext>
            </a:extLst>
          </p:cNvPr>
          <p:cNvGraphicFramePr>
            <a:graphicFrameLocks noChangeAspect="1"/>
          </p:cNvGraphicFramePr>
          <p:nvPr>
            <p:extLst>
              <p:ext uri="{D42A27DB-BD31-4B8C-83A1-F6EECF244321}">
                <p14:modId xmlns:p14="http://schemas.microsoft.com/office/powerpoint/2010/main" val="1220630987"/>
              </p:ext>
            </p:extLst>
          </p:nvPr>
        </p:nvGraphicFramePr>
        <p:xfrm>
          <a:off x="2917750" y="3657600"/>
          <a:ext cx="5227616" cy="3010080"/>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4" name="Object 3">
                        <a:extLst>
                          <a:ext uri="{FF2B5EF4-FFF2-40B4-BE49-F238E27FC236}">
                            <a16:creationId xmlns:a16="http://schemas.microsoft.com/office/drawing/2014/main" id="{1A9A3960-D163-487E-8D50-DA8298638E4E}"/>
                          </a:ext>
                        </a:extLst>
                      </p:cNvPr>
                      <p:cNvPicPr/>
                      <p:nvPr/>
                    </p:nvPicPr>
                    <p:blipFill>
                      <a:blip r:embed="rId4"/>
                      <a:stretch>
                        <a:fillRect/>
                      </a:stretch>
                    </p:blipFill>
                    <p:spPr>
                      <a:xfrm>
                        <a:off x="2917750" y="3657600"/>
                        <a:ext cx="5227616" cy="3010080"/>
                      </a:xfrm>
                      <a:prstGeom prst="rect">
                        <a:avLst/>
                      </a:prstGeom>
                    </p:spPr>
                  </p:pic>
                </p:oleObj>
              </mc:Fallback>
            </mc:AlternateContent>
          </a:graphicData>
        </a:graphic>
      </p:graphicFrame>
    </p:spTree>
    <p:extLst>
      <p:ext uri="{BB962C8B-B14F-4D97-AF65-F5344CB8AC3E}">
        <p14:creationId xmlns:p14="http://schemas.microsoft.com/office/powerpoint/2010/main" val="1060610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A79F-72D1-4DA8-BA23-08023550592C}"/>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The proposed frameworks</a:t>
            </a:r>
            <a:endParaRPr lang="en-SG" dirty="0"/>
          </a:p>
        </p:txBody>
      </p:sp>
      <p:sp>
        <p:nvSpPr>
          <p:cNvPr id="3" name="Content Placeholder 2">
            <a:extLst>
              <a:ext uri="{FF2B5EF4-FFF2-40B4-BE49-F238E27FC236}">
                <a16:creationId xmlns:a16="http://schemas.microsoft.com/office/drawing/2014/main" id="{230B7DE5-2477-4946-8074-CA0426CDDB50}"/>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MFCC+CNN</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CNN</a:t>
            </a:r>
            <a:endParaRPr lang="en-US" sz="2400" dirty="0">
              <a:latin typeface="Times New Roman" panose="02020603050405020304" pitchFamily="18" charset="0"/>
              <a:cs typeface="Times New Roman" panose="02020603050405020304" pitchFamily="18" charset="0"/>
            </a:endParaRPr>
          </a:p>
          <a:p>
            <a:endParaRPr lang="en-SG" dirty="0"/>
          </a:p>
        </p:txBody>
      </p:sp>
      <p:sp>
        <p:nvSpPr>
          <p:cNvPr id="4" name="TextBox 3">
            <a:extLst>
              <a:ext uri="{FF2B5EF4-FFF2-40B4-BE49-F238E27FC236}">
                <a16:creationId xmlns:a16="http://schemas.microsoft.com/office/drawing/2014/main" id="{7420B532-0CF4-4533-9532-98BC805F35E8}"/>
              </a:ext>
            </a:extLst>
          </p:cNvPr>
          <p:cNvSpPr txBox="1"/>
          <p:nvPr/>
        </p:nvSpPr>
        <p:spPr>
          <a:xfrm>
            <a:off x="755374" y="5457918"/>
            <a:ext cx="1004514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Inputs = the MFCCs feature images of all segmented signals.</a:t>
            </a:r>
            <a:endParaRPr lang="en-SG" sz="2800"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DDFA7DF-50F2-4661-BB23-1170F0E735DC}"/>
              </a:ext>
            </a:extLst>
          </p:cNvPr>
          <p:cNvGraphicFramePr>
            <a:graphicFrameLocks noChangeAspect="1"/>
          </p:cNvGraphicFramePr>
          <p:nvPr>
            <p:extLst>
              <p:ext uri="{D42A27DB-BD31-4B8C-83A1-F6EECF244321}">
                <p14:modId xmlns:p14="http://schemas.microsoft.com/office/powerpoint/2010/main" val="3189109281"/>
              </p:ext>
            </p:extLst>
          </p:nvPr>
        </p:nvGraphicFramePr>
        <p:xfrm>
          <a:off x="1197116" y="3321563"/>
          <a:ext cx="10239510" cy="1838325"/>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1197116" y="3321563"/>
                        <a:ext cx="10239510" cy="1838325"/>
                      </a:xfrm>
                      <a:prstGeom prst="rect">
                        <a:avLst/>
                      </a:prstGeom>
                    </p:spPr>
                  </p:pic>
                </p:oleObj>
              </mc:Fallback>
            </mc:AlternateContent>
          </a:graphicData>
        </a:graphic>
      </p:graphicFrame>
    </p:spTree>
    <p:extLst>
      <p:ext uri="{BB962C8B-B14F-4D97-AF65-F5344CB8AC3E}">
        <p14:creationId xmlns:p14="http://schemas.microsoft.com/office/powerpoint/2010/main" val="4151772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B245-B71F-4C4D-8932-4A901ABD28D0}"/>
              </a:ext>
            </a:extLst>
          </p:cNvPr>
          <p:cNvSpPr>
            <a:spLocks noGrp="1"/>
          </p:cNvSpPr>
          <p:nvPr>
            <p:ph type="title"/>
          </p:nvPr>
        </p:nvSpPr>
        <p:spPr>
          <a:xfrm>
            <a:off x="838200" y="179388"/>
            <a:ext cx="10515600" cy="1325563"/>
          </a:xfrm>
        </p:spPr>
        <p:txBody>
          <a:bodyPr/>
          <a:lstStyle/>
          <a:p>
            <a:r>
              <a:rPr lang="en-SG" b="1" dirty="0">
                <a:latin typeface="Times New Roman" panose="02020603050405020304" pitchFamily="18" charset="0"/>
                <a:cs typeface="Times New Roman" panose="02020603050405020304" pitchFamily="18" charset="0"/>
              </a:rPr>
              <a:t>Experimental Setup and Data Collection</a:t>
            </a:r>
            <a:endParaRPr lang="en-SG" dirty="0"/>
          </a:p>
        </p:txBody>
      </p:sp>
      <p:sp>
        <p:nvSpPr>
          <p:cNvPr id="3" name="Content Placeholder 2">
            <a:extLst>
              <a:ext uri="{FF2B5EF4-FFF2-40B4-BE49-F238E27FC236}">
                <a16:creationId xmlns:a16="http://schemas.microsoft.com/office/drawing/2014/main" id="{02B5947A-5A9F-4249-B57A-B94D5C0B5323}"/>
              </a:ext>
            </a:extLst>
          </p:cNvPr>
          <p:cNvSpPr>
            <a:spLocks noGrp="1"/>
          </p:cNvSpPr>
          <p:nvPr>
            <p:ph idx="1"/>
          </p:nvPr>
        </p:nvSpPr>
        <p:spPr>
          <a:xfrm>
            <a:off x="1470454" y="1177496"/>
            <a:ext cx="10721546" cy="4599459"/>
          </a:xfrm>
        </p:spPr>
        <p:txBody>
          <a:bodyPr wrap="square">
            <a:normAutofit lnSpcReduction="10000"/>
          </a:bodyPr>
          <a:lstStyle/>
          <a:p>
            <a:r>
              <a:rPr lang="en-US" sz="2600" b="1" dirty="0">
                <a:latin typeface="Times New Roman" panose="02020603050405020304" pitchFamily="18" charset="0"/>
                <a:cs typeface="Times New Roman" panose="02020603050405020304" pitchFamily="18" charset="0"/>
              </a:rPr>
              <a:t>Experimental setup:</a:t>
            </a:r>
          </a:p>
          <a:p>
            <a:pPr lvl="1" algn="just"/>
            <a:r>
              <a:rPr lang="en-US" dirty="0">
                <a:latin typeface="Times New Roman" panose="02020603050405020304" pitchFamily="18" charset="0"/>
                <a:cs typeface="Times New Roman" panose="02020603050405020304" pitchFamily="18" charset="0"/>
              </a:rPr>
              <a:t>Printed 26 bronze and 52 stainless </a:t>
            </a:r>
          </a:p>
          <a:p>
            <a:pPr marL="457200" lvl="1" indent="0" algn="just">
              <a:buNone/>
            </a:pPr>
            <a:r>
              <a:rPr lang="en-US" dirty="0">
                <a:latin typeface="Times New Roman" panose="02020603050405020304" pitchFamily="18" charset="0"/>
                <a:cs typeface="Times New Roman" panose="02020603050405020304" pitchFamily="18" charset="0"/>
              </a:rPr>
              <a:t>   steel beads.</a:t>
            </a:r>
          </a:p>
          <a:p>
            <a:pPr lvl="1" algn="just"/>
            <a:r>
              <a:rPr lang="en-US" dirty="0">
                <a:latin typeface="Times New Roman" panose="02020603050405020304" pitchFamily="18" charset="0"/>
                <a:cs typeface="Times New Roman" panose="02020603050405020304" pitchFamily="18" charset="0"/>
              </a:rPr>
              <a:t>Varied torch speed and wire feed </a:t>
            </a:r>
          </a:p>
          <a:p>
            <a:pPr marL="457200" lvl="1" indent="0" algn="just">
              <a:buNone/>
            </a:pPr>
            <a:r>
              <a:rPr lang="en-US" dirty="0">
                <a:latin typeface="Times New Roman" panose="02020603050405020304" pitchFamily="18" charset="0"/>
                <a:cs typeface="Times New Roman" panose="02020603050405020304" pitchFamily="18" charset="0"/>
              </a:rPr>
              <a:t>   rate to print beads of different </a:t>
            </a:r>
          </a:p>
          <a:p>
            <a:pPr marL="457200" lvl="1" indent="0" algn="just">
              <a:buNone/>
            </a:pPr>
            <a:r>
              <a:rPr lang="en-US" dirty="0">
                <a:latin typeface="Times New Roman" panose="02020603050405020304" pitchFamily="18" charset="0"/>
                <a:cs typeface="Times New Roman" panose="02020603050405020304" pitchFamily="18" charset="0"/>
              </a:rPr>
              <a:t>   qualities.</a:t>
            </a:r>
          </a:p>
          <a:p>
            <a:r>
              <a:rPr lang="en-US" sz="2600" b="1" dirty="0">
                <a:latin typeface="Times New Roman" panose="02020603050405020304" pitchFamily="18" charset="0"/>
                <a:cs typeface="Times New Roman" panose="02020603050405020304" pitchFamily="18" charset="0"/>
              </a:rPr>
              <a:t>Data collection: </a:t>
            </a:r>
          </a:p>
          <a:p>
            <a:pPr lvl="1" algn="just"/>
            <a:r>
              <a:rPr lang="en-US" dirty="0">
                <a:latin typeface="Times New Roman" panose="02020603050405020304" pitchFamily="18" charset="0"/>
                <a:cs typeface="Times New Roman" panose="02020603050405020304" pitchFamily="18" charset="0"/>
              </a:rPr>
              <a:t>Collected acoustic signals during</a:t>
            </a:r>
          </a:p>
          <a:p>
            <a:pPr marL="457200" lvl="1" indent="0" algn="just">
              <a:buNone/>
            </a:pPr>
            <a:r>
              <a:rPr lang="en-US" dirty="0">
                <a:latin typeface="Times New Roman" panose="02020603050405020304" pitchFamily="18" charset="0"/>
                <a:cs typeface="Times New Roman" panose="02020603050405020304" pitchFamily="18" charset="0"/>
              </a:rPr>
              <a:t>   the welding process at 8000 Hz</a:t>
            </a:r>
          </a:p>
          <a:p>
            <a:pPr lvl="1" algn="just"/>
            <a:r>
              <a:rPr lang="en-US" dirty="0">
                <a:latin typeface="Times New Roman" panose="02020603050405020304" pitchFamily="18" charset="0"/>
                <a:cs typeface="Times New Roman" panose="02020603050405020304" pitchFamily="18" charset="0"/>
              </a:rPr>
              <a:t>Divided each signal into 10 non-overlapping segments of equal duration: </a:t>
            </a:r>
          </a:p>
          <a:p>
            <a:pPr lvl="2" algn="just"/>
            <a:r>
              <a:rPr lang="en-SG" sz="2400" dirty="0">
                <a:latin typeface="Times New Roman" panose="02020603050405020304" pitchFamily="18" charset="0"/>
                <a:cs typeface="Times New Roman" panose="02020603050405020304" pitchFamily="18" charset="0"/>
              </a:rPr>
              <a:t>260 bronze signal segments 	</a:t>
            </a:r>
            <a:endParaRPr lang="en-US" sz="2400" dirty="0">
              <a:latin typeface="Times New Roman" panose="02020603050405020304" pitchFamily="18" charset="0"/>
              <a:cs typeface="Times New Roman" panose="02020603050405020304" pitchFamily="18" charset="0"/>
            </a:endParaRPr>
          </a:p>
          <a:p>
            <a:pPr lvl="2" algn="just"/>
            <a:r>
              <a:rPr lang="en-SG" sz="2400" dirty="0">
                <a:latin typeface="Times New Roman" panose="02020603050405020304" pitchFamily="18" charset="0"/>
                <a:cs typeface="Times New Roman" panose="02020603050405020304" pitchFamily="18" charset="0"/>
              </a:rPr>
              <a:t>520 stainless steel signal segments</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SG" dirty="0"/>
          </a:p>
        </p:txBody>
      </p:sp>
      <p:graphicFrame>
        <p:nvGraphicFramePr>
          <p:cNvPr id="7" name="Object 6">
            <a:extLst>
              <a:ext uri="{FF2B5EF4-FFF2-40B4-BE49-F238E27FC236}">
                <a16:creationId xmlns:a16="http://schemas.microsoft.com/office/drawing/2014/main" id="{7A4A7547-8DE3-4117-A7B2-76525CA6DD75}"/>
              </a:ext>
            </a:extLst>
          </p:cNvPr>
          <p:cNvGraphicFramePr>
            <a:graphicFrameLocks noChangeAspect="1"/>
          </p:cNvGraphicFramePr>
          <p:nvPr/>
        </p:nvGraphicFramePr>
        <p:xfrm>
          <a:off x="6500478" y="1081045"/>
          <a:ext cx="5691522" cy="3103842"/>
        </p:xfrm>
        <a:graphic>
          <a:graphicData uri="http://schemas.openxmlformats.org/presentationml/2006/ole">
            <mc:AlternateContent xmlns:mc="http://schemas.openxmlformats.org/markup-compatibility/2006">
              <mc:Choice xmlns:v="urn:schemas-microsoft-com:vml" Requires="v">
                <p:oleObj name="PDF" r:id="rId4" imgW="0" imgH="360" progId="FoxitReader.Document">
                  <p:embed/>
                </p:oleObj>
              </mc:Choice>
              <mc:Fallback>
                <p:oleObj name="PDF" r:id="rId4" imgW="0" imgH="360" progId="FoxitReader.Document">
                  <p:embed/>
                  <p:pic>
                    <p:nvPicPr>
                      <p:cNvPr id="7" name="Object 6">
                        <a:extLst>
                          <a:ext uri="{FF2B5EF4-FFF2-40B4-BE49-F238E27FC236}">
                            <a16:creationId xmlns:a16="http://schemas.microsoft.com/office/drawing/2014/main" id="{7A4A7547-8DE3-4117-A7B2-76525CA6DD75}"/>
                          </a:ext>
                        </a:extLst>
                      </p:cNvPr>
                      <p:cNvPicPr/>
                      <p:nvPr/>
                    </p:nvPicPr>
                    <p:blipFill>
                      <a:blip r:embed="rId5"/>
                      <a:stretch>
                        <a:fillRect/>
                      </a:stretch>
                    </p:blipFill>
                    <p:spPr>
                      <a:xfrm>
                        <a:off x="6500478" y="1081045"/>
                        <a:ext cx="5691522" cy="3103842"/>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373484302"/>
      </p:ext>
    </p:extLst>
  </p:cSld>
  <p:clrMapOvr>
    <a:masterClrMapping/>
  </p:clrMapOvr>
  <mc:AlternateContent xmlns:mc="http://schemas.openxmlformats.org/markup-compatibility/2006" xmlns:p14="http://schemas.microsoft.com/office/powerpoint/2010/main">
    <mc:Choice Requires="p14">
      <p:transition spd="slow" p14:dur="2000" advTm="41016"/>
    </mc:Choice>
    <mc:Fallback xmlns="">
      <p:transition spd="slow" advTm="41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B0C8-ABFE-4242-B603-34BB8F6DEDDD}"/>
              </a:ext>
            </a:extLst>
          </p:cNvPr>
          <p:cNvSpPr>
            <a:spLocks noGrp="1"/>
          </p:cNvSpPr>
          <p:nvPr>
            <p:ph type="title"/>
          </p:nvPr>
        </p:nvSpPr>
        <p:spPr/>
        <p:txBody>
          <a:bodyPr/>
          <a:lstStyle/>
          <a:p>
            <a:r>
              <a:rPr lang="en-SG" b="1" dirty="0">
                <a:latin typeface="Times New Roman" panose="02020603050405020304" pitchFamily="18" charset="0"/>
                <a:cs typeface="Times New Roman" panose="02020603050405020304" pitchFamily="18" charset="0"/>
              </a:rPr>
              <a:t>Training Frameworks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EA1E68-FBED-4454-8515-F5BEE9581F59}"/>
                  </a:ext>
                </a:extLst>
              </p:cNvPr>
              <p:cNvSpPr>
                <a:spLocks noGrp="1"/>
              </p:cNvSpPr>
              <p:nvPr>
                <p:ph idx="1"/>
              </p:nvPr>
            </p:nvSpPr>
            <p:spPr>
              <a:xfrm>
                <a:off x="1385046" y="1711187"/>
                <a:ext cx="9968754" cy="4720093"/>
              </a:xfrm>
            </p:spPr>
            <p:txBody>
              <a:bodyPr>
                <a:normAutofit/>
              </a:bodyPr>
              <a:lstStyle/>
              <a:p>
                <a:r>
                  <a:rPr lang="en-SG" b="1" dirty="0">
                    <a:latin typeface="Times New Roman" panose="02020603050405020304" pitchFamily="18" charset="0"/>
                    <a:cs typeface="Times New Roman" panose="02020603050405020304" pitchFamily="18" charset="0"/>
                  </a:rPr>
                  <a:t>Dataset labelling</a:t>
                </a:r>
              </a:p>
              <a:p>
                <a:pPr lvl="1"/>
                <a:r>
                  <a:rPr lang="en-US" sz="2600" dirty="0">
                    <a:latin typeface="Times New Roman" panose="02020603050405020304" pitchFamily="18" charset="0"/>
                    <a:cs typeface="Times New Roman" panose="02020603050405020304" pitchFamily="18" charset="0"/>
                  </a:rPr>
                  <a:t>Measured  height, width and area: Moving 2D laser scanner</a:t>
                </a:r>
              </a:p>
              <a:p>
                <a:pPr lvl="1"/>
                <a:r>
                  <a:rPr lang="en-US" sz="2600" dirty="0">
                    <a:latin typeface="Times New Roman" panose="02020603050405020304" pitchFamily="18" charset="0"/>
                    <a:cs typeface="Times New Roman" panose="02020603050405020304" pitchFamily="18" charset="0"/>
                  </a:rPr>
                  <a:t>Calculated the Root Mean Square Error (RMSE) value</a:t>
                </a:r>
              </a:p>
              <a:p>
                <a:pPr lvl="1"/>
                <a:r>
                  <a:rPr lang="en-US" sz="2600" dirty="0">
                    <a:latin typeface="Times New Roman" panose="02020603050405020304" pitchFamily="18" charset="0"/>
                    <a:cs typeface="Times New Roman" panose="02020603050405020304" pitchFamily="18" charset="0"/>
                  </a:rPr>
                  <a:t>Calculated a combined RMSE using the following equation:</a:t>
                </a:r>
              </a:p>
              <a:p>
                <a:pPr lvl="2"/>
                <a14:m>
                  <m:oMath xmlns:m="http://schemas.openxmlformats.org/officeDocument/2006/math">
                    <m:r>
                      <m:rPr>
                        <m:sty m:val="p"/>
                      </m:rPr>
                      <a:rPr lang="en-SG">
                        <a:latin typeface="Cambria Math" panose="02040503050406030204" pitchFamily="18" charset="0"/>
                      </a:rPr>
                      <m:t>RMSE</m:t>
                    </m:r>
                    <m:r>
                      <a:rPr lang="en-SG" i="1">
                        <a:latin typeface="Cambria Math" panose="02040503050406030204" pitchFamily="18" charset="0"/>
                      </a:rPr>
                      <m:t>=</m:t>
                    </m:r>
                    <m:f>
                      <m:fPr>
                        <m:ctrlPr>
                          <a:rPr lang="en-SG" i="1">
                            <a:latin typeface="Cambria Math" panose="02040503050406030204" pitchFamily="18" charset="0"/>
                            <a:ea typeface="Cambria Math" panose="02040503050406030204" pitchFamily="18" charset="0"/>
                          </a:rPr>
                        </m:ctrlPr>
                      </m:fPr>
                      <m:num>
                        <m:r>
                          <a:rPr lang="en-SG" i="1">
                            <a:latin typeface="Cambria Math" panose="02040503050406030204" pitchFamily="18" charset="0"/>
                          </a:rPr>
                          <m:t>𝑤𝑖𝑑𝑡</m:t>
                        </m:r>
                        <m:sSub>
                          <m:sSubPr>
                            <m:ctrlPr>
                              <a:rPr lang="en-SG" i="1">
                                <a:latin typeface="Cambria Math" panose="02040503050406030204" pitchFamily="18" charset="0"/>
                              </a:rPr>
                            </m:ctrlPr>
                          </m:sSubPr>
                          <m:e>
                            <m:r>
                              <a:rPr lang="en-SG" i="1">
                                <a:latin typeface="Cambria Math" panose="02040503050406030204" pitchFamily="18" charset="0"/>
                              </a:rPr>
                              <m:t>h</m:t>
                            </m:r>
                          </m:e>
                          <m:sub>
                            <m:r>
                              <a:rPr lang="en-SG" i="1">
                                <a:latin typeface="Cambria Math" panose="02040503050406030204" pitchFamily="18" charset="0"/>
                              </a:rPr>
                              <m:t>𝑅𝑀𝑆𝐸</m:t>
                            </m:r>
                          </m:sub>
                        </m:sSub>
                        <m:r>
                          <a:rPr lang="en-SG" i="1">
                            <a:latin typeface="Cambria Math" panose="02040503050406030204" pitchFamily="18" charset="0"/>
                          </a:rPr>
                          <m:t>+</m:t>
                        </m:r>
                        <m:r>
                          <a:rPr lang="en-SG" i="1">
                            <a:latin typeface="Cambria Math" panose="02040503050406030204" pitchFamily="18" charset="0"/>
                          </a:rPr>
                          <m:t>h𝑒𝑖𝑔h</m:t>
                        </m:r>
                        <m:sSub>
                          <m:sSubPr>
                            <m:ctrlPr>
                              <a:rPr lang="en-SG" i="1">
                                <a:latin typeface="Cambria Math" panose="02040503050406030204" pitchFamily="18" charset="0"/>
                              </a:rPr>
                            </m:ctrlPr>
                          </m:sSubPr>
                          <m:e>
                            <m:r>
                              <a:rPr lang="en-SG" i="1">
                                <a:latin typeface="Cambria Math" panose="02040503050406030204" pitchFamily="18" charset="0"/>
                              </a:rPr>
                              <m:t>𝑡</m:t>
                            </m:r>
                          </m:e>
                          <m:sub>
                            <m:r>
                              <a:rPr lang="en-SG" i="1">
                                <a:latin typeface="Cambria Math" panose="02040503050406030204" pitchFamily="18" charset="0"/>
                              </a:rPr>
                              <m:t>𝑅𝑀𝑆𝐸</m:t>
                            </m:r>
                          </m:sub>
                        </m:sSub>
                        <m:r>
                          <a:rPr lang="en-SG" i="1">
                            <a:latin typeface="Cambria Math" panose="02040503050406030204" pitchFamily="18" charset="0"/>
                          </a:rPr>
                          <m:t>+</m:t>
                        </m:r>
                        <m:rad>
                          <m:radPr>
                            <m:degHide m:val="on"/>
                            <m:ctrlPr>
                              <a:rPr lang="en-SG" i="1">
                                <a:latin typeface="Cambria Math" panose="02040503050406030204" pitchFamily="18" charset="0"/>
                                <a:ea typeface="Cambria Math" panose="02040503050406030204" pitchFamily="18" charset="0"/>
                              </a:rPr>
                            </m:ctrlPr>
                          </m:radPr>
                          <m:deg/>
                          <m:e>
                            <m:r>
                              <a:rPr lang="en-SG" i="1">
                                <a:latin typeface="Cambria Math" panose="02040503050406030204" pitchFamily="18" charset="0"/>
                                <a:ea typeface="Cambria Math" panose="02040503050406030204" pitchFamily="18" charset="0"/>
                              </a:rPr>
                              <m:t>𝑎𝑟𝑒</m:t>
                            </m:r>
                            <m:sSub>
                              <m:sSubPr>
                                <m:ctrlPr>
                                  <a:rPr lang="en-SG" i="1">
                                    <a:latin typeface="Cambria Math" panose="02040503050406030204" pitchFamily="18" charset="0"/>
                                    <a:ea typeface="Cambria Math" panose="02040503050406030204" pitchFamily="18" charset="0"/>
                                  </a:rPr>
                                </m:ctrlPr>
                              </m:sSubPr>
                              <m:e>
                                <m:r>
                                  <a:rPr lang="en-SG" i="1">
                                    <a:latin typeface="Cambria Math" panose="02040503050406030204" pitchFamily="18" charset="0"/>
                                    <a:ea typeface="Cambria Math" panose="02040503050406030204" pitchFamily="18" charset="0"/>
                                  </a:rPr>
                                  <m:t>𝑎</m:t>
                                </m:r>
                              </m:e>
                              <m:sub>
                                <m:r>
                                  <a:rPr lang="en-SG" i="1">
                                    <a:latin typeface="Cambria Math" panose="02040503050406030204" pitchFamily="18" charset="0"/>
                                    <a:ea typeface="Cambria Math" panose="02040503050406030204" pitchFamily="18" charset="0"/>
                                  </a:rPr>
                                  <m:t>𝑅𝑀𝑆𝐸</m:t>
                                </m:r>
                              </m:sub>
                            </m:sSub>
                          </m:e>
                        </m:rad>
                        <m:r>
                          <a:rPr lang="en-SG" i="1">
                            <a:latin typeface="Cambria Math" panose="02040503050406030204" pitchFamily="18" charset="0"/>
                            <a:ea typeface="Cambria Math" panose="02040503050406030204" pitchFamily="18" charset="0"/>
                          </a:rPr>
                          <m:t>  </m:t>
                        </m:r>
                      </m:num>
                      <m:den>
                        <m:r>
                          <a:rPr lang="en-SG" i="1">
                            <a:latin typeface="Cambria Math" panose="02040503050406030204" pitchFamily="18" charset="0"/>
                            <a:ea typeface="Cambria Math" panose="02040503050406030204" pitchFamily="18" charset="0"/>
                          </a:rPr>
                          <m:t>3</m:t>
                        </m:r>
                      </m:den>
                    </m:f>
                  </m:oMath>
                </a14:m>
                <a:endParaRPr lang="en-SG" dirty="0">
                  <a:latin typeface="Times New Roman" panose="02020603050405020304" pitchFamily="18" charset="0"/>
                  <a:ea typeface="Cambria Math" panose="02040503050406030204" pitchFamily="18" charset="0"/>
                  <a:cs typeface="Times New Roman" panose="02020603050405020304" pitchFamily="18" charset="0"/>
                </a:endParaRPr>
              </a:p>
              <a:p>
                <a:pPr lvl="1"/>
                <a:r>
                  <a:rPr lang="en-US" sz="2600" dirty="0">
                    <a:latin typeface="Times New Roman" panose="02020603050405020304" pitchFamily="18" charset="0"/>
                    <a:cs typeface="Times New Roman" panose="02020603050405020304" pitchFamily="18" charset="0"/>
                  </a:rPr>
                  <a:t>Threshold for defective beads:</a:t>
                </a:r>
              </a:p>
              <a:p>
                <a:pPr lvl="2"/>
                <a:r>
                  <a:rPr lang="en-US" sz="2600" dirty="0">
                    <a:latin typeface="Times New Roman" panose="02020603050405020304" pitchFamily="18" charset="0"/>
                    <a:cs typeface="Times New Roman" panose="02020603050405020304" pitchFamily="18" charset="0"/>
                  </a:rPr>
                  <a:t>Stainless steel : 0.377 mm </a:t>
                </a:r>
              </a:p>
              <a:p>
                <a:pPr lvl="2"/>
                <a:r>
                  <a:rPr lang="en-US" sz="2600" dirty="0">
                    <a:latin typeface="Times New Roman" panose="02020603050405020304" pitchFamily="18" charset="0"/>
                    <a:cs typeface="Times New Roman" panose="02020603050405020304" pitchFamily="18" charset="0"/>
                  </a:rPr>
                  <a:t> Bronze :  0.5 mm. </a:t>
                </a:r>
              </a:p>
              <a:p>
                <a:pPr marL="0" indent="0">
                  <a:buNone/>
                </a:pPr>
                <a:endParaRPr lang="en-SG" dirty="0"/>
              </a:p>
            </p:txBody>
          </p:sp>
        </mc:Choice>
        <mc:Fallback xmlns="">
          <p:sp>
            <p:nvSpPr>
              <p:cNvPr id="3" name="Content Placeholder 2">
                <a:extLst>
                  <a:ext uri="{FF2B5EF4-FFF2-40B4-BE49-F238E27FC236}">
                    <a16:creationId xmlns:a16="http://schemas.microsoft.com/office/drawing/2014/main" id="{29EA1E68-FBED-4454-8515-F5BEE9581F59}"/>
                  </a:ext>
                </a:extLst>
              </p:cNvPr>
              <p:cNvSpPr>
                <a:spLocks noGrp="1" noRot="1" noChangeAspect="1" noMove="1" noResize="1" noEditPoints="1" noAdjustHandles="1" noChangeArrowheads="1" noChangeShapeType="1" noTextEdit="1"/>
              </p:cNvSpPr>
              <p:nvPr>
                <p:ph idx="1"/>
              </p:nvPr>
            </p:nvSpPr>
            <p:spPr>
              <a:xfrm>
                <a:off x="1385046" y="1711187"/>
                <a:ext cx="9968754" cy="4720093"/>
              </a:xfrm>
              <a:blipFill>
                <a:blip r:embed="rId6"/>
                <a:stretch>
                  <a:fillRect l="-1100" t="-2326"/>
                </a:stretch>
              </a:blipFill>
            </p:spPr>
            <p:txBody>
              <a:bodyPr/>
              <a:lstStyle/>
              <a:p>
                <a:r>
                  <a:rPr lang="en-SG">
                    <a:noFill/>
                  </a:rPr>
                  <a:t> </a:t>
                </a:r>
              </a:p>
            </p:txBody>
          </p:sp>
        </mc:Fallback>
      </mc:AlternateContent>
      <p:grpSp>
        <p:nvGrpSpPr>
          <p:cNvPr id="4" name="Group 3">
            <a:extLst>
              <a:ext uri="{FF2B5EF4-FFF2-40B4-BE49-F238E27FC236}">
                <a16:creationId xmlns:a16="http://schemas.microsoft.com/office/drawing/2014/main" id="{452D240E-79C5-4CE7-BB81-2BE9D13409F3}"/>
              </a:ext>
            </a:extLst>
          </p:cNvPr>
          <p:cNvGrpSpPr/>
          <p:nvPr/>
        </p:nvGrpSpPr>
        <p:grpSpPr>
          <a:xfrm>
            <a:off x="6314440" y="4178785"/>
            <a:ext cx="5882641" cy="2120415"/>
            <a:chOff x="5991858" y="4521740"/>
            <a:chExt cx="5887726" cy="2110006"/>
          </a:xfrm>
        </p:grpSpPr>
        <p:graphicFrame>
          <p:nvGraphicFramePr>
            <p:cNvPr id="5" name="Table 4">
              <a:extLst>
                <a:ext uri="{FF2B5EF4-FFF2-40B4-BE49-F238E27FC236}">
                  <a16:creationId xmlns:a16="http://schemas.microsoft.com/office/drawing/2014/main" id="{9689ACFC-D6D9-4E20-8A3C-D866C02AE7C2}"/>
                </a:ext>
              </a:extLst>
            </p:cNvPr>
            <p:cNvGraphicFramePr>
              <a:graphicFrameLocks/>
            </p:cNvGraphicFramePr>
            <p:nvPr>
              <p:extLst>
                <p:ext uri="{D42A27DB-BD31-4B8C-83A1-F6EECF244321}">
                  <p14:modId xmlns:p14="http://schemas.microsoft.com/office/powerpoint/2010/main" val="2429129369"/>
                </p:ext>
              </p:extLst>
            </p:nvPr>
          </p:nvGraphicFramePr>
          <p:xfrm>
            <a:off x="5991858" y="4521740"/>
            <a:ext cx="5887726" cy="1647098"/>
          </p:xfrm>
          <a:graphic>
            <a:graphicData uri="http://schemas.openxmlformats.org/drawingml/2006/table">
              <a:tbl>
                <a:tblPr firstRow="1" bandRow="1">
                  <a:tableStyleId>{775DCB02-9BB8-47FD-8907-85C794F793BA}</a:tableStyleId>
                </a:tblPr>
                <a:tblGrid>
                  <a:gridCol w="991809">
                    <a:extLst>
                      <a:ext uri="{9D8B030D-6E8A-4147-A177-3AD203B41FA5}">
                        <a16:colId xmlns:a16="http://schemas.microsoft.com/office/drawing/2014/main" val="3841450567"/>
                      </a:ext>
                    </a:extLst>
                  </a:gridCol>
                  <a:gridCol w="2381313">
                    <a:extLst>
                      <a:ext uri="{9D8B030D-6E8A-4147-A177-3AD203B41FA5}">
                        <a16:colId xmlns:a16="http://schemas.microsoft.com/office/drawing/2014/main" val="3668019513"/>
                      </a:ext>
                    </a:extLst>
                  </a:gridCol>
                  <a:gridCol w="2509519">
                    <a:extLst>
                      <a:ext uri="{9D8B030D-6E8A-4147-A177-3AD203B41FA5}">
                        <a16:colId xmlns:a16="http://schemas.microsoft.com/office/drawing/2014/main" val="1255089881"/>
                      </a:ext>
                    </a:extLst>
                  </a:gridCol>
                </a:tblGrid>
                <a:tr h="454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solidFill>
                              <a:schemeClr val="tx1"/>
                            </a:solidFill>
                          </a:rPr>
                          <a:t>Material</a:t>
                        </a:r>
                      </a:p>
                    </a:txBody>
                    <a:tcPr/>
                  </a:tc>
                  <a:tc>
                    <a:txBody>
                      <a:bodyPr/>
                      <a:lstStyle/>
                      <a:p>
                        <a:r>
                          <a:rPr lang="en-SG" dirty="0">
                            <a:solidFill>
                              <a:schemeClr val="tx1"/>
                            </a:solidFill>
                          </a:rPr>
                          <a:t>    Defective Beads</a:t>
                        </a:r>
                      </a:p>
                    </a:txBody>
                    <a:tcPr/>
                  </a:tc>
                  <a:tc>
                    <a:txBody>
                      <a:bodyPr/>
                      <a:lstStyle/>
                      <a:p>
                        <a:pPr algn="ctr"/>
                        <a:r>
                          <a:rPr lang="en-SG" dirty="0">
                            <a:solidFill>
                              <a:schemeClr val="tx1"/>
                            </a:solidFill>
                          </a:rPr>
                          <a:t>      Non-Defective          Beads</a:t>
                        </a:r>
                      </a:p>
                    </a:txBody>
                    <a:tcPr/>
                  </a:tc>
                  <a:extLst>
                    <a:ext uri="{0D108BD9-81ED-4DB2-BD59-A6C34878D82A}">
                      <a16:rowId xmlns:a16="http://schemas.microsoft.com/office/drawing/2014/main" val="4009287776"/>
                    </a:ext>
                  </a:extLst>
                </a:tr>
                <a:tr h="263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solidFill>
                              <a:schemeClr val="tx1"/>
                            </a:solidFill>
                          </a:rPr>
                          <a:t>Bronze</a:t>
                        </a:r>
                      </a:p>
                    </a:txBody>
                    <a:tcPr/>
                  </a:tc>
                  <a:tc>
                    <a:txBody>
                      <a:bodyPr/>
                      <a:lstStyle/>
                      <a:p>
                        <a:endParaRPr lang="en-SG" dirty="0">
                          <a:solidFill>
                            <a:schemeClr val="tx1"/>
                          </a:solidFill>
                        </a:endParaRPr>
                      </a:p>
                    </a:txBody>
                    <a:tcPr/>
                  </a:tc>
                  <a:tc>
                    <a:txBody>
                      <a:bodyPr/>
                      <a:lstStyle/>
                      <a:p>
                        <a:endParaRPr lang="en-SG" dirty="0">
                          <a:solidFill>
                            <a:schemeClr val="tx1"/>
                          </a:solidFill>
                        </a:endParaRPr>
                      </a:p>
                    </a:txBody>
                    <a:tcPr/>
                  </a:tc>
                  <a:extLst>
                    <a:ext uri="{0D108BD9-81ED-4DB2-BD59-A6C34878D82A}">
                      <a16:rowId xmlns:a16="http://schemas.microsoft.com/office/drawing/2014/main" val="2004124287"/>
                    </a:ext>
                  </a:extLst>
                </a:tr>
                <a:tr h="649383">
                  <a:tc>
                    <a:txBody>
                      <a:bodyPr/>
                      <a:lstStyle/>
                      <a:p>
                        <a:r>
                          <a:rPr lang="en-SG" dirty="0">
                            <a:solidFill>
                              <a:schemeClr val="tx1"/>
                            </a:solidFill>
                          </a:rPr>
                          <a:t>Stainless Steel</a:t>
                        </a:r>
                      </a:p>
                    </a:txBody>
                    <a:tcPr/>
                  </a:tc>
                  <a:tc>
                    <a:txBody>
                      <a:bodyPr/>
                      <a:lstStyle/>
                      <a:p>
                        <a:endParaRPr lang="en-SG">
                          <a:solidFill>
                            <a:schemeClr val="tx1"/>
                          </a:solidFill>
                        </a:endParaRPr>
                      </a:p>
                    </a:txBody>
                    <a:tcPr/>
                  </a:tc>
                  <a:tc>
                    <a:txBody>
                      <a:bodyPr/>
                      <a:lstStyle/>
                      <a:p>
                        <a:endParaRPr lang="en-SG" dirty="0">
                          <a:solidFill>
                            <a:schemeClr val="tx1"/>
                          </a:solidFill>
                        </a:endParaRPr>
                      </a:p>
                    </a:txBody>
                    <a:tcPr/>
                  </a:tc>
                  <a:extLst>
                    <a:ext uri="{0D108BD9-81ED-4DB2-BD59-A6C34878D82A}">
                      <a16:rowId xmlns:a16="http://schemas.microsoft.com/office/drawing/2014/main" val="3730781774"/>
                    </a:ext>
                  </a:extLst>
                </a:tr>
              </a:tbl>
            </a:graphicData>
          </a:graphic>
        </p:graphicFrame>
        <p:grpSp>
          <p:nvGrpSpPr>
            <p:cNvPr id="6" name="Group 5">
              <a:extLst>
                <a:ext uri="{FF2B5EF4-FFF2-40B4-BE49-F238E27FC236}">
                  <a16:creationId xmlns:a16="http://schemas.microsoft.com/office/drawing/2014/main" id="{DF54E746-CD63-4468-A0B9-2BE94FF55559}"/>
                </a:ext>
              </a:extLst>
            </p:cNvPr>
            <p:cNvGrpSpPr/>
            <p:nvPr/>
          </p:nvGrpSpPr>
          <p:grpSpPr>
            <a:xfrm>
              <a:off x="6995380" y="5191494"/>
              <a:ext cx="4777246" cy="770358"/>
              <a:chOff x="1216880" y="2495381"/>
              <a:chExt cx="4777246" cy="770358"/>
            </a:xfrm>
          </p:grpSpPr>
          <p:pic>
            <p:nvPicPr>
              <p:cNvPr id="13" name="Picture 12" descr="A close up&#10;&#10;Description automatically generated">
                <a:extLst>
                  <a:ext uri="{FF2B5EF4-FFF2-40B4-BE49-F238E27FC236}">
                    <a16:creationId xmlns:a16="http://schemas.microsoft.com/office/drawing/2014/main" id="{A65A55A4-28D1-46DF-B67B-D1A2F9AAB0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208210" y="1504058"/>
                <a:ext cx="293084" cy="2275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picture containing standing, sitting, curtain, group&#10;&#10;Description automatically generated">
                <a:extLst>
                  <a:ext uri="{FF2B5EF4-FFF2-40B4-BE49-F238E27FC236}">
                    <a16:creationId xmlns:a16="http://schemas.microsoft.com/office/drawing/2014/main" id="{0598DD39-BE41-431E-9D2B-4B2AD01774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175916" y="2029078"/>
                <a:ext cx="238167" cy="2156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close up of a tree&#10;&#10;Description automatically generated">
                <a:extLst>
                  <a:ext uri="{FF2B5EF4-FFF2-40B4-BE49-F238E27FC236}">
                    <a16:creationId xmlns:a16="http://schemas.microsoft.com/office/drawing/2014/main" id="{3752A309-8F05-422B-8206-9A160BB546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647768" y="1456392"/>
                <a:ext cx="293083" cy="237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A picture containing sitting, small, brown, bird&#10;&#10;Description automatically generated">
                <a:extLst>
                  <a:ext uri="{FF2B5EF4-FFF2-40B4-BE49-F238E27FC236}">
                    <a16:creationId xmlns:a16="http://schemas.microsoft.com/office/drawing/2014/main" id="{60B97C4D-8BCC-4866-A9F7-C3ECFC0247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670368" y="1941981"/>
                <a:ext cx="262168" cy="238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7" name="Group 6">
              <a:extLst>
                <a:ext uri="{FF2B5EF4-FFF2-40B4-BE49-F238E27FC236}">
                  <a16:creationId xmlns:a16="http://schemas.microsoft.com/office/drawing/2014/main" id="{8F964CFE-3CA1-4111-990C-35594E9BB6C2}"/>
                </a:ext>
              </a:extLst>
            </p:cNvPr>
            <p:cNvGrpSpPr/>
            <p:nvPr/>
          </p:nvGrpSpPr>
          <p:grpSpPr>
            <a:xfrm>
              <a:off x="7334480" y="5026406"/>
              <a:ext cx="2528339" cy="1605340"/>
              <a:chOff x="1555980" y="2330291"/>
              <a:chExt cx="2528339" cy="1605340"/>
            </a:xfrm>
          </p:grpSpPr>
          <p:sp>
            <p:nvSpPr>
              <p:cNvPr id="8" name="Oval 7">
                <a:extLst>
                  <a:ext uri="{FF2B5EF4-FFF2-40B4-BE49-F238E27FC236}">
                    <a16:creationId xmlns:a16="http://schemas.microsoft.com/office/drawing/2014/main" id="{496C7923-B4BA-44E6-8FA2-0F4939845F00}"/>
                  </a:ext>
                </a:extLst>
              </p:cNvPr>
              <p:cNvSpPr/>
              <p:nvPr/>
            </p:nvSpPr>
            <p:spPr>
              <a:xfrm>
                <a:off x="2332402" y="2330291"/>
                <a:ext cx="609600" cy="590353"/>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 name="Group 8">
                <a:extLst>
                  <a:ext uri="{FF2B5EF4-FFF2-40B4-BE49-F238E27FC236}">
                    <a16:creationId xmlns:a16="http://schemas.microsoft.com/office/drawing/2014/main" id="{078AFF42-8C83-49D2-872A-2BD7A338D491}"/>
                  </a:ext>
                </a:extLst>
              </p:cNvPr>
              <p:cNvGrpSpPr/>
              <p:nvPr/>
            </p:nvGrpSpPr>
            <p:grpSpPr>
              <a:xfrm>
                <a:off x="1555980" y="2920645"/>
                <a:ext cx="2528339" cy="1014986"/>
                <a:chOff x="1555980" y="2920645"/>
                <a:chExt cx="2528339" cy="1014986"/>
              </a:xfrm>
            </p:grpSpPr>
            <p:cxnSp>
              <p:nvCxnSpPr>
                <p:cNvPr id="10" name="Straight Arrow Connector 9">
                  <a:extLst>
                    <a:ext uri="{FF2B5EF4-FFF2-40B4-BE49-F238E27FC236}">
                      <a16:creationId xmlns:a16="http://schemas.microsoft.com/office/drawing/2014/main" id="{4E576C05-3DC8-4544-9778-7AC2A0A2855E}"/>
                    </a:ext>
                  </a:extLst>
                </p:cNvPr>
                <p:cNvCxnSpPr>
                  <a:cxnSpLocks/>
                </p:cNvCxnSpPr>
                <p:nvPr/>
              </p:nvCxnSpPr>
              <p:spPr>
                <a:xfrm>
                  <a:off x="2032000" y="3107198"/>
                  <a:ext cx="67881" cy="573301"/>
                </a:xfrm>
                <a:prstGeom prst="straightConnector1">
                  <a:avLst/>
                </a:prstGeom>
                <a:ln>
                  <a:solidFill>
                    <a:schemeClr val="bg2">
                      <a:lumMod val="1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003CA50E-2817-42DA-902E-40FDA1154AD0}"/>
                    </a:ext>
                  </a:extLst>
                </p:cNvPr>
                <p:cNvCxnSpPr>
                  <a:cxnSpLocks/>
                </p:cNvCxnSpPr>
                <p:nvPr/>
              </p:nvCxnSpPr>
              <p:spPr>
                <a:xfrm>
                  <a:off x="2637202" y="2920645"/>
                  <a:ext cx="0" cy="711076"/>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2A2E2E-C681-43D2-8382-0C67FA561980}"/>
                    </a:ext>
                  </a:extLst>
                </p:cNvPr>
                <p:cNvSpPr txBox="1"/>
                <p:nvPr/>
              </p:nvSpPr>
              <p:spPr>
                <a:xfrm>
                  <a:off x="1555980" y="3566299"/>
                  <a:ext cx="2528339" cy="369332"/>
                </a:xfrm>
                <a:prstGeom prst="rect">
                  <a:avLst/>
                </a:prstGeom>
                <a:noFill/>
                <a:ln>
                  <a:solidFill>
                    <a:schemeClr val="bg2">
                      <a:lumMod val="10000"/>
                    </a:schemeClr>
                  </a:solidFill>
                </a:ln>
              </p:spPr>
              <p:txBody>
                <a:bodyPr wrap="square" rtlCol="0">
                  <a:spAutoFit/>
                </a:bodyPr>
                <a:lstStyle/>
                <a:p>
                  <a:r>
                    <a:rPr lang="en-SG" dirty="0"/>
                    <a:t>Geometric  defects</a:t>
                  </a:r>
                </a:p>
              </p:txBody>
            </p:sp>
          </p:grpSp>
        </p:grpSp>
      </p:grpSp>
    </p:spTree>
    <p:custDataLst>
      <p:tags r:id="rId1"/>
    </p:custDataLst>
    <p:extLst>
      <p:ext uri="{BB962C8B-B14F-4D97-AF65-F5344CB8AC3E}">
        <p14:creationId xmlns:p14="http://schemas.microsoft.com/office/powerpoint/2010/main" val="1753663141"/>
      </p:ext>
    </p:extLst>
  </p:cSld>
  <p:clrMapOvr>
    <a:masterClrMapping/>
  </p:clrMapOvr>
  <mc:AlternateContent xmlns:mc="http://schemas.openxmlformats.org/markup-compatibility/2006" xmlns:p14="http://schemas.microsoft.com/office/powerpoint/2010/main">
    <mc:Choice Requires="p14">
      <p:transition spd="slow" p14:dur="2000" advTm="57597"/>
    </mc:Choice>
    <mc:Fallback xmlns="">
      <p:transition spd="slow" advTm="57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66D3-2AB1-4265-93F3-7156E33FEAD3}"/>
              </a:ext>
            </a:extLst>
          </p:cNvPr>
          <p:cNvSpPr>
            <a:spLocks noGrp="1"/>
          </p:cNvSpPr>
          <p:nvPr>
            <p:ph type="title"/>
          </p:nvPr>
        </p:nvSpPr>
        <p:spPr/>
        <p:txBody>
          <a:bodyPr>
            <a:normAutofit fontScale="90000"/>
          </a:bodyPr>
          <a:lstStyle/>
          <a:p>
            <a:br>
              <a:rPr lang="en-GB" b="1" dirty="0">
                <a:latin typeface="Times New Roman" panose="02020603050405020304" pitchFamily="18" charset="0"/>
                <a:ea typeface="Helvetica" charset="0"/>
                <a:cs typeface="Times New Roman" panose="02020603050405020304" pitchFamily="18" charset="0"/>
              </a:rPr>
            </a:br>
            <a:r>
              <a:rPr lang="en-GB" b="1" dirty="0">
                <a:latin typeface="Times New Roman" panose="02020603050405020304" pitchFamily="18" charset="0"/>
                <a:ea typeface="Helvetica" charset="0"/>
                <a:cs typeface="Times New Roman" panose="02020603050405020304" pitchFamily="18" charset="0"/>
              </a:rPr>
              <a:t>What is </a:t>
            </a:r>
            <a:r>
              <a:rPr lang="en-US" b="1" kern="0" dirty="0">
                <a:latin typeface="Times New Roman" panose="02020603050405020304" pitchFamily="18" charset="0"/>
                <a:ea typeface="MS PGothic" pitchFamily="34" charset="-128"/>
                <a:cs typeface="Times New Roman" panose="02020603050405020304" pitchFamily="18" charset="0"/>
              </a:rPr>
              <a:t>Wire Arc Additive Manufacturing</a:t>
            </a:r>
            <a:r>
              <a:rPr lang="en-US" b="1" kern="0" dirty="0">
                <a:latin typeface="Times New Roman" panose="02020603050405020304" pitchFamily="18" charset="0"/>
                <a:cs typeface="Times New Roman" panose="02020603050405020304" pitchFamily="18" charset="0"/>
              </a:rPr>
              <a:t> (WAAM)</a:t>
            </a:r>
            <a:r>
              <a:rPr lang="en-GB" b="1" dirty="0">
                <a:latin typeface="Times New Roman" panose="02020603050405020304" pitchFamily="18" charset="0"/>
                <a:ea typeface="Helvetica" charset="0"/>
                <a:cs typeface="Times New Roman" panose="02020603050405020304" pitchFamily="18" charset="0"/>
              </a:rPr>
              <a:t>?</a:t>
            </a:r>
            <a:br>
              <a:rPr lang="en-GB" b="1" dirty="0">
                <a:latin typeface="Times New Roman" panose="02020603050405020304" pitchFamily="18" charset="0"/>
                <a:ea typeface="Helvetica" charset="0"/>
                <a:cs typeface="Times New Roman" panose="02020603050405020304" pitchFamily="18" charset="0"/>
              </a:rPr>
            </a:br>
            <a:endParaRPr lang="en-SG" dirty="0"/>
          </a:p>
        </p:txBody>
      </p:sp>
      <p:sp>
        <p:nvSpPr>
          <p:cNvPr id="3" name="Content Placeholder 2">
            <a:extLst>
              <a:ext uri="{FF2B5EF4-FFF2-40B4-BE49-F238E27FC236}">
                <a16:creationId xmlns:a16="http://schemas.microsoft.com/office/drawing/2014/main" id="{9CFB9803-DBEF-4343-BEE1-FBE5DAE6BA6C}"/>
              </a:ext>
            </a:extLst>
          </p:cNvPr>
          <p:cNvSpPr>
            <a:spLocks noGrp="1"/>
          </p:cNvSpPr>
          <p:nvPr>
            <p:ph idx="1"/>
          </p:nvPr>
        </p:nvSpPr>
        <p:spPr>
          <a:xfrm>
            <a:off x="1385046" y="1649412"/>
            <a:ext cx="10515600" cy="4351338"/>
          </a:xfrm>
        </p:spPr>
        <p:txBody>
          <a:bodyPr/>
          <a:lstStyle/>
          <a:p>
            <a:r>
              <a:rPr lang="en-US" dirty="0">
                <a:latin typeface="Times New Roman" panose="02020603050405020304" pitchFamily="18" charset="0"/>
                <a:cs typeface="Times New Roman" panose="02020603050405020304" pitchFamily="18" charset="0"/>
              </a:rPr>
              <a:t>WAAM is an arc-welding-based Direct Energy Deposition  additive manufacturing technique.</a:t>
            </a:r>
          </a:p>
          <a:p>
            <a:r>
              <a:rPr lang="en-US" dirty="0">
                <a:latin typeface="Times New Roman" panose="02020603050405020304" pitchFamily="18" charset="0"/>
                <a:cs typeface="Times New Roman" panose="02020603050405020304" pitchFamily="18" charset="0"/>
              </a:rPr>
              <a:t>Low equipment cost, low buy-to-fly ratio and high deposition rate.</a:t>
            </a:r>
          </a:p>
          <a:p>
            <a:pPr marL="0" indent="0">
              <a:buNone/>
            </a:pPr>
            <a:endParaRPr lang="en-US" dirty="0">
              <a:latin typeface="Times New Roman" panose="02020603050405020304" pitchFamily="18" charset="0"/>
              <a:cs typeface="Times New Roman" panose="02020603050405020304" pitchFamily="18" charset="0"/>
            </a:endParaRPr>
          </a:p>
          <a:p>
            <a:endParaRPr lang="en-SG" dirty="0"/>
          </a:p>
        </p:txBody>
      </p:sp>
      <p:grpSp>
        <p:nvGrpSpPr>
          <p:cNvPr id="6" name="Group 5">
            <a:extLst>
              <a:ext uri="{FF2B5EF4-FFF2-40B4-BE49-F238E27FC236}">
                <a16:creationId xmlns:a16="http://schemas.microsoft.com/office/drawing/2014/main" id="{396741BC-73D4-42CA-9A8A-144DC36FA8B8}"/>
              </a:ext>
            </a:extLst>
          </p:cNvPr>
          <p:cNvGrpSpPr/>
          <p:nvPr/>
        </p:nvGrpSpPr>
        <p:grpSpPr>
          <a:xfrm>
            <a:off x="2488876" y="3047064"/>
            <a:ext cx="6264696" cy="3267268"/>
            <a:chOff x="2435959" y="3295942"/>
            <a:chExt cx="6264696" cy="3267268"/>
          </a:xfrm>
          <a:solidFill>
            <a:srgbClr val="FFFFFD"/>
          </a:solidFill>
        </p:grpSpPr>
        <p:pic>
          <p:nvPicPr>
            <p:cNvPr id="4" name="Picture 3">
              <a:extLst>
                <a:ext uri="{FF2B5EF4-FFF2-40B4-BE49-F238E27FC236}">
                  <a16:creationId xmlns:a16="http://schemas.microsoft.com/office/drawing/2014/main" id="{21ED0387-8FE2-48F6-B923-BDF8D5BA24A8}"/>
                </a:ext>
              </a:extLst>
            </p:cNvPr>
            <p:cNvPicPr>
              <a:picLocks noChangeAspect="1"/>
            </p:cNvPicPr>
            <p:nvPr/>
          </p:nvPicPr>
          <p:blipFill>
            <a:blip r:embed="rId4"/>
            <a:stretch>
              <a:fillRect/>
            </a:stretch>
          </p:blipFill>
          <p:spPr>
            <a:xfrm>
              <a:off x="2435959" y="3295942"/>
              <a:ext cx="6264696" cy="3196933"/>
            </a:xfrm>
            <a:prstGeom prst="rect">
              <a:avLst/>
            </a:prstGeom>
            <a:grpFill/>
          </p:spPr>
        </p:pic>
        <p:sp>
          <p:nvSpPr>
            <p:cNvPr id="5" name="Rectangle 4">
              <a:extLst>
                <a:ext uri="{FF2B5EF4-FFF2-40B4-BE49-F238E27FC236}">
                  <a16:creationId xmlns:a16="http://schemas.microsoft.com/office/drawing/2014/main" id="{A9BAF745-8408-4359-A281-F82C1CAA9B67}"/>
                </a:ext>
              </a:extLst>
            </p:cNvPr>
            <p:cNvSpPr/>
            <p:nvPr/>
          </p:nvSpPr>
          <p:spPr>
            <a:xfrm>
              <a:off x="4219219" y="6193878"/>
              <a:ext cx="2698175" cy="369332"/>
            </a:xfrm>
            <a:prstGeom prst="rect">
              <a:avLst/>
            </a:prstGeom>
            <a:grpFill/>
          </p:spPr>
          <p:txBody>
            <a:bodyPr wrap="none">
              <a:spAutoFit/>
            </a:bodyPr>
            <a:lstStyle/>
            <a:p>
              <a:r>
                <a:rPr lang="en-US" b="1" kern="0" dirty="0">
                  <a:latin typeface="Times New Roman" panose="02020603050405020304" pitchFamily="18" charset="0"/>
                  <a:ea typeface="MS PGothic" pitchFamily="34" charset="-128"/>
                  <a:cs typeface="Times New Roman" panose="02020603050405020304" pitchFamily="18" charset="0"/>
                </a:rPr>
                <a:t>Typical Set up of WAAM</a:t>
              </a:r>
              <a:endParaRPr lang="en-US" dirty="0">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D56FCE6D-39B4-4AD1-A1B7-3090AEEA1E59}"/>
              </a:ext>
            </a:extLst>
          </p:cNvPr>
          <p:cNvSpPr/>
          <p:nvPr/>
        </p:nvSpPr>
        <p:spPr>
          <a:xfrm>
            <a:off x="7665720" y="4282440"/>
            <a:ext cx="1034935" cy="594360"/>
          </a:xfrm>
          <a:prstGeom prst="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SG"/>
          </a:p>
        </p:txBody>
      </p:sp>
      <p:sp>
        <p:nvSpPr>
          <p:cNvPr id="10" name="Rectangle 9">
            <a:extLst>
              <a:ext uri="{FF2B5EF4-FFF2-40B4-BE49-F238E27FC236}">
                <a16:creationId xmlns:a16="http://schemas.microsoft.com/office/drawing/2014/main" id="{28D62476-F95D-49F9-BAE1-E210FD52BD44}"/>
              </a:ext>
            </a:extLst>
          </p:cNvPr>
          <p:cNvSpPr/>
          <p:nvPr/>
        </p:nvSpPr>
        <p:spPr>
          <a:xfrm>
            <a:off x="7234767" y="4550833"/>
            <a:ext cx="679450" cy="351367"/>
          </a:xfrm>
          <a:prstGeom prst="rect">
            <a:avLst/>
          </a:prstGeom>
          <a:solidFill>
            <a:srgbClr val="FFFF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11">
            <a:extLst>
              <a:ext uri="{FF2B5EF4-FFF2-40B4-BE49-F238E27FC236}">
                <a16:creationId xmlns:a16="http://schemas.microsoft.com/office/drawing/2014/main" id="{22FC9300-3736-40B2-9C68-2F65CFB82D68}"/>
              </a:ext>
            </a:extLst>
          </p:cNvPr>
          <p:cNvSpPr/>
          <p:nvPr/>
        </p:nvSpPr>
        <p:spPr>
          <a:xfrm>
            <a:off x="6929438" y="4726516"/>
            <a:ext cx="334962" cy="104247"/>
          </a:xfrm>
          <a:prstGeom prst="rect">
            <a:avLst/>
          </a:prstGeom>
          <a:solidFill>
            <a:srgbClr val="FFFF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Isosceles Triangle 15">
            <a:extLst>
              <a:ext uri="{FF2B5EF4-FFF2-40B4-BE49-F238E27FC236}">
                <a16:creationId xmlns:a16="http://schemas.microsoft.com/office/drawing/2014/main" id="{0FD95369-328B-44EA-AD4A-71E3DAB60FF7}"/>
              </a:ext>
            </a:extLst>
          </p:cNvPr>
          <p:cNvSpPr/>
          <p:nvPr/>
        </p:nvSpPr>
        <p:spPr>
          <a:xfrm>
            <a:off x="6801511" y="4726515"/>
            <a:ext cx="187061" cy="104247"/>
          </a:xfrm>
          <a:prstGeom prst="triangle">
            <a:avLst/>
          </a:prstGeom>
          <a:solidFill>
            <a:srgbClr val="FFFF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1067579475"/>
      </p:ext>
    </p:extLst>
  </p:cSld>
  <p:clrMapOvr>
    <a:masterClrMapping/>
  </p:clrMapOvr>
  <mc:AlternateContent xmlns:mc="http://schemas.openxmlformats.org/markup-compatibility/2006" xmlns:p14="http://schemas.microsoft.com/office/powerpoint/2010/main">
    <mc:Choice Requires="p14">
      <p:transition spd="slow" p14:dur="2000" advTm="47564"/>
    </mc:Choice>
    <mc:Fallback xmlns="">
      <p:transition spd="slow" advTm="475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CF4B-B1BC-4D9A-958A-682797B757C0}"/>
              </a:ext>
            </a:extLst>
          </p:cNvPr>
          <p:cNvSpPr>
            <a:spLocks noGrp="1"/>
          </p:cNvSpPr>
          <p:nvPr>
            <p:ph type="title"/>
          </p:nvPr>
        </p:nvSpPr>
        <p:spPr/>
        <p:txBody>
          <a:bodyPr/>
          <a:lstStyle/>
          <a:p>
            <a:r>
              <a:rPr lang="en-SG" b="1" dirty="0">
                <a:latin typeface="Times New Roman" panose="02020603050405020304" pitchFamily="18" charset="0"/>
                <a:cs typeface="Times New Roman" panose="02020603050405020304" pitchFamily="18" charset="0"/>
              </a:rPr>
              <a:t>Training Frameworks</a:t>
            </a:r>
            <a:endParaRPr lang="en-SG" dirty="0"/>
          </a:p>
        </p:txBody>
      </p:sp>
      <p:sp>
        <p:nvSpPr>
          <p:cNvPr id="3" name="Content Placeholder 2">
            <a:extLst>
              <a:ext uri="{FF2B5EF4-FFF2-40B4-BE49-F238E27FC236}">
                <a16:creationId xmlns:a16="http://schemas.microsoft.com/office/drawing/2014/main" id="{9B9FFB3A-9A23-4FDC-A252-67F0705C0194}"/>
              </a:ext>
            </a:extLst>
          </p:cNvPr>
          <p:cNvSpPr>
            <a:spLocks noGrp="1"/>
          </p:cNvSpPr>
          <p:nvPr>
            <p:ph idx="1"/>
          </p:nvPr>
        </p:nvSpPr>
        <p:spPr>
          <a:xfrm>
            <a:off x="1385046" y="1711187"/>
            <a:ext cx="13062474" cy="5031669"/>
          </a:xfrm>
        </p:spPr>
        <p:txBody>
          <a:bodyPr>
            <a:normAutofit/>
          </a:bodyPr>
          <a:lstStyle/>
          <a:p>
            <a:r>
              <a:rPr lang="en-SG" b="1" dirty="0">
                <a:latin typeface="Times New Roman" panose="02020603050405020304" pitchFamily="18" charset="0"/>
                <a:cs typeface="Times New Roman" panose="02020603050405020304" pitchFamily="18" charset="0"/>
              </a:rPr>
              <a:t>Training mechanism</a:t>
            </a:r>
          </a:p>
          <a:p>
            <a:pPr lvl="1"/>
            <a:r>
              <a:rPr lang="en-SG" dirty="0">
                <a:latin typeface="Times New Roman" panose="02020603050405020304" pitchFamily="18" charset="0"/>
                <a:cs typeface="Times New Roman" panose="02020603050405020304" pitchFamily="18" charset="0"/>
              </a:rPr>
              <a:t>60% for training, 25% for testing and 15% for validation </a:t>
            </a:r>
          </a:p>
          <a:p>
            <a:pPr lvl="1"/>
            <a:r>
              <a:rPr lang="en-SG" dirty="0">
                <a:latin typeface="Times New Roman" panose="02020603050405020304" pitchFamily="18" charset="0"/>
                <a:cs typeface="Times New Roman" panose="02020603050405020304" pitchFamily="18" charset="0"/>
              </a:rPr>
              <a:t>For training KNN, we use 1</a:t>
            </a:r>
            <a:r>
              <a:rPr lang="en-SG" baseline="30000" dirty="0">
                <a:latin typeface="Times New Roman" panose="02020603050405020304" pitchFamily="18" charset="0"/>
                <a:cs typeface="Times New Roman" panose="02020603050405020304" pitchFamily="18" charset="0"/>
              </a:rPr>
              <a:t>st</a:t>
            </a:r>
            <a:r>
              <a:rPr lang="en-SG" dirty="0">
                <a:latin typeface="Times New Roman" panose="02020603050405020304" pitchFamily="18" charset="0"/>
                <a:cs typeface="Times New Roman" panose="02020603050405020304" pitchFamily="18" charset="0"/>
              </a:rPr>
              <a:t> six principal components.</a:t>
            </a:r>
          </a:p>
          <a:p>
            <a:pPr lvl="1"/>
            <a:r>
              <a:rPr lang="en-SG" dirty="0">
                <a:latin typeface="Times New Roman" panose="02020603050405020304" pitchFamily="18" charset="0"/>
                <a:cs typeface="Times New Roman" panose="02020603050405020304" pitchFamily="18" charset="0"/>
              </a:rPr>
              <a:t>For training NN, </a:t>
            </a:r>
            <a:r>
              <a:rPr lang="en-US" dirty="0">
                <a:latin typeface="Times New Roman" panose="02020603050405020304" pitchFamily="18" charset="0"/>
                <a:cs typeface="Times New Roman" panose="02020603050405020304" pitchFamily="18" charset="0"/>
              </a:rPr>
              <a:t>we run 50 iterations  for each training and validation</a:t>
            </a:r>
          </a:p>
          <a:p>
            <a:pPr lvl="1"/>
            <a:r>
              <a:rPr lang="en-SG" dirty="0">
                <a:latin typeface="Times New Roman" panose="02020603050405020304" pitchFamily="18" charset="0"/>
                <a:cs typeface="Times New Roman" panose="02020603050405020304" pitchFamily="18" charset="0"/>
              </a:rPr>
              <a:t>For training CNN, </a:t>
            </a:r>
            <a:r>
              <a:rPr lang="en-US" dirty="0">
                <a:latin typeface="Times New Roman" panose="02020603050405020304" pitchFamily="18" charset="0"/>
                <a:cs typeface="Times New Roman" panose="02020603050405020304" pitchFamily="18" charset="0"/>
              </a:rPr>
              <a:t>we run 30 iterations for each training and validation.</a:t>
            </a:r>
            <a:endParaRPr lang="en-SG" dirty="0">
              <a:latin typeface="Times New Roman" panose="02020603050405020304" pitchFamily="18" charset="0"/>
              <a:cs typeface="Times New Roman" panose="02020603050405020304" pitchFamily="18" charset="0"/>
            </a:endParaRPr>
          </a:p>
          <a:p>
            <a:pPr lvl="1"/>
            <a:r>
              <a:rPr lang="en-SG" dirty="0">
                <a:latin typeface="Times New Roman" panose="02020603050405020304" pitchFamily="18" charset="0"/>
                <a:cs typeface="Times New Roman" panose="02020603050405020304" pitchFamily="18" charset="0"/>
              </a:rPr>
              <a:t>Train all 30 times</a:t>
            </a:r>
          </a:p>
          <a:p>
            <a:pPr lvl="1"/>
            <a:r>
              <a:rPr lang="en-US" sz="2800" dirty="0">
                <a:latin typeface="Times New Roman" panose="02020603050405020304" pitchFamily="18"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6ABB2E5A-AA24-4E61-AD56-B9B6A4E76BC5}"/>
              </a:ext>
            </a:extLst>
          </p:cNvPr>
          <p:cNvGraphicFramePr>
            <a:graphicFrameLocks noChangeAspect="1"/>
          </p:cNvGraphicFramePr>
          <p:nvPr>
            <p:extLst>
              <p:ext uri="{D42A27DB-BD31-4B8C-83A1-F6EECF244321}">
                <p14:modId xmlns:p14="http://schemas.microsoft.com/office/powerpoint/2010/main" val="358243345"/>
              </p:ext>
            </p:extLst>
          </p:nvPr>
        </p:nvGraphicFramePr>
        <p:xfrm>
          <a:off x="660352" y="4119142"/>
          <a:ext cx="3554413" cy="2383258"/>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660352" y="4119142"/>
                        <a:ext cx="3554413" cy="2383258"/>
                      </a:xfrm>
                      <a:prstGeom prst="rect">
                        <a:avLst/>
                      </a:prstGeom>
                    </p:spPr>
                  </p:pic>
                </p:oleObj>
              </mc:Fallback>
            </mc:AlternateContent>
          </a:graphicData>
        </a:graphic>
      </p:graphicFrame>
      <p:pic>
        <p:nvPicPr>
          <p:cNvPr id="8" name="Picture 7" descr="Diagram&#10;&#10;Description automatically generated">
            <a:extLst>
              <a:ext uri="{FF2B5EF4-FFF2-40B4-BE49-F238E27FC236}">
                <a16:creationId xmlns:a16="http://schemas.microsoft.com/office/drawing/2014/main" id="{FE984A7D-14D6-4BA4-9540-A1C0532CD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0766" y="3823305"/>
            <a:ext cx="2501900" cy="294005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F6000538-2CDF-4C2A-A7F2-309563D3A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078" y="3924905"/>
            <a:ext cx="2355850" cy="2736850"/>
          </a:xfrm>
          <a:prstGeom prst="rect">
            <a:avLst/>
          </a:prstGeom>
        </p:spPr>
      </p:pic>
    </p:spTree>
    <p:extLst>
      <p:ext uri="{BB962C8B-B14F-4D97-AF65-F5344CB8AC3E}">
        <p14:creationId xmlns:p14="http://schemas.microsoft.com/office/powerpoint/2010/main" val="3866961237"/>
      </p:ext>
    </p:extLst>
  </p:cSld>
  <p:clrMapOvr>
    <a:masterClrMapping/>
  </p:clrMapOvr>
  <mc:AlternateContent xmlns:mc="http://schemas.openxmlformats.org/markup-compatibility/2006" xmlns:p14="http://schemas.microsoft.com/office/powerpoint/2010/main">
    <mc:Choice Requires="p14">
      <p:transition spd="slow" p14:dur="2000" advTm="58090"/>
    </mc:Choice>
    <mc:Fallback xmlns="">
      <p:transition spd="slow" advTm="580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9DCF-C61C-434A-AE7E-45726787908F}"/>
              </a:ext>
            </a:extLst>
          </p:cNvPr>
          <p:cNvSpPr>
            <a:spLocks noGrp="1"/>
          </p:cNvSpPr>
          <p:nvPr>
            <p:ph type="title"/>
          </p:nvPr>
        </p:nvSpPr>
        <p:spPr>
          <a:xfrm>
            <a:off x="1008184" y="174032"/>
            <a:ext cx="10175631" cy="1111843"/>
          </a:xfrm>
        </p:spPr>
        <p:txBody>
          <a:bodyPr vert="horz" lIns="91440" tIns="45720" rIns="91440" bIns="45720" rtlCol="0" anchor="ctr">
            <a:normAutofit/>
          </a:bodyPr>
          <a:lstStyle/>
          <a:p>
            <a:r>
              <a:rPr lang="en-US" sz="4000" b="1" dirty="0"/>
              <a:t>   </a:t>
            </a:r>
            <a:r>
              <a:rPr lang="en-US" b="1" dirty="0">
                <a:latin typeface="Times New Roman" panose="02020603050405020304" pitchFamily="18" charset="0"/>
                <a:cs typeface="Times New Roman" panose="02020603050405020304" pitchFamily="18" charset="0"/>
              </a:rPr>
              <a:t>Results</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63A70D-7B6D-48FF-8567-1587F9DAD3B5}"/>
              </a:ext>
            </a:extLst>
          </p:cNvPr>
          <p:cNvSpPr txBox="1"/>
          <p:nvPr/>
        </p:nvSpPr>
        <p:spPr>
          <a:xfrm>
            <a:off x="1373773" y="1237639"/>
            <a:ext cx="10175630" cy="767904"/>
          </a:xfrm>
          <a:prstGeom prst="rect">
            <a:avLst/>
          </a:prstGeom>
        </p:spPr>
        <p:txBody>
          <a:bodyPr vert="horz" lIns="91440" tIns="45720" rIns="91440" bIns="45720" rtlCol="0" anchor="ctr">
            <a:noAutofit/>
          </a:bodyPr>
          <a:lstStyle/>
          <a:p>
            <a:pPr>
              <a:lnSpc>
                <a:spcPct val="90000"/>
              </a:lnSpc>
              <a:spcAft>
                <a:spcPts val="600"/>
              </a:spcAft>
            </a:pPr>
            <a:r>
              <a:rPr lang="en-US" sz="2500" b="1" dirty="0">
                <a:latin typeface="Times New Roman" panose="02020603050405020304" pitchFamily="18" charset="0"/>
                <a:cs typeface="Times New Roman" panose="02020603050405020304" pitchFamily="18" charset="0"/>
              </a:rPr>
              <a:t>Comparative  Evaluation (</a:t>
            </a:r>
            <a:r>
              <a:rPr lang="en-SG" sz="2500" b="1" dirty="0">
                <a:latin typeface="Times New Roman" panose="02020603050405020304" pitchFamily="18" charset="0"/>
                <a:cs typeface="Times New Roman" panose="02020603050405020304" pitchFamily="18" charset="0"/>
              </a:rPr>
              <a:t>accuracy)</a:t>
            </a:r>
            <a:r>
              <a:rPr lang="en-US" sz="2500" b="1" dirty="0">
                <a:latin typeface="Times New Roman" panose="02020603050405020304" pitchFamily="18" charset="0"/>
                <a:cs typeface="Times New Roman" panose="02020603050405020304" pitchFamily="18" charset="0"/>
              </a:rPr>
              <a:t> : </a:t>
            </a:r>
            <a:r>
              <a:rPr lang="en-US" sz="2500" dirty="0">
                <a:latin typeface="Times New Roman" panose="02020603050405020304" pitchFamily="18" charset="0"/>
                <a:cs typeface="Times New Roman" panose="02020603050405020304" pitchFamily="18" charset="0"/>
              </a:rPr>
              <a:t>The performance of</a:t>
            </a:r>
            <a:r>
              <a:rPr lang="en-SG" sz="2500" dirty="0">
                <a:latin typeface="Times New Roman" panose="02020603050405020304" pitchFamily="18" charset="0"/>
                <a:cs typeface="Times New Roman" panose="02020603050405020304" pitchFamily="18" charset="0"/>
              </a:rPr>
              <a:t> our frameworks based on testing accuracy</a:t>
            </a:r>
            <a:endParaRPr lang="en-US" sz="2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8FBF0D2-134D-40C1-A36B-A0B92FFDC6A5}"/>
              </a:ext>
            </a:extLst>
          </p:cNvPr>
          <p:cNvSpPr txBox="1"/>
          <p:nvPr/>
        </p:nvSpPr>
        <p:spPr>
          <a:xfrm>
            <a:off x="3251062" y="5949778"/>
            <a:ext cx="7699513"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Accuracy of our frameworks and existing approach (ANN)</a:t>
            </a:r>
            <a:endParaRPr lang="en-SG" sz="2000" b="1" dirty="0"/>
          </a:p>
        </p:txBody>
      </p:sp>
      <p:graphicFrame>
        <p:nvGraphicFramePr>
          <p:cNvPr id="10" name="Chart 9">
            <a:extLst>
              <a:ext uri="{FF2B5EF4-FFF2-40B4-BE49-F238E27FC236}">
                <a16:creationId xmlns:a16="http://schemas.microsoft.com/office/drawing/2014/main" id="{F2AA64F5-8366-4F7C-AE7F-B8C1B331ADB4}"/>
              </a:ext>
            </a:extLst>
          </p:cNvPr>
          <p:cNvGraphicFramePr>
            <a:graphicFrameLocks/>
          </p:cNvGraphicFramePr>
          <p:nvPr/>
        </p:nvGraphicFramePr>
        <p:xfrm>
          <a:off x="2139619" y="1975662"/>
          <a:ext cx="8643938" cy="39741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1531415"/>
      </p:ext>
    </p:extLst>
  </p:cSld>
  <p:clrMapOvr>
    <a:masterClrMapping/>
  </p:clrMapOvr>
  <mc:AlternateContent xmlns:mc="http://schemas.openxmlformats.org/markup-compatibility/2006" xmlns:p14="http://schemas.microsoft.com/office/powerpoint/2010/main">
    <mc:Choice Requires="p14">
      <p:transition spd="slow" p14:dur="2000" advTm="31558"/>
    </mc:Choice>
    <mc:Fallback xmlns="">
      <p:transition spd="slow" advTm="315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6E83-FE41-431B-B8E0-7EA8B568A5E2}"/>
              </a:ext>
            </a:extLst>
          </p:cNvPr>
          <p:cNvSpPr>
            <a:spLocks noGrp="1"/>
          </p:cNvSpPr>
          <p:nvPr>
            <p:ph type="title"/>
          </p:nvPr>
        </p:nvSpPr>
        <p:spPr>
          <a:xfrm>
            <a:off x="1312337" y="337075"/>
            <a:ext cx="10515600" cy="1325563"/>
          </a:xfrm>
        </p:spPr>
        <p:txBody>
          <a:bodyPr/>
          <a:lstStyle/>
          <a:p>
            <a:r>
              <a:rPr lang="en-US" b="1" dirty="0">
                <a:latin typeface="Times New Roman" panose="02020603050405020304" pitchFamily="18" charset="0"/>
                <a:cs typeface="Times New Roman" panose="02020603050405020304" pitchFamily="18" charset="0"/>
              </a:rPr>
              <a:t>Results</a:t>
            </a:r>
            <a:endParaRPr lang="en-S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E7ACF1F-A088-4458-AA5B-57DCBE295269}"/>
              </a:ext>
            </a:extLst>
          </p:cNvPr>
          <p:cNvSpPr>
            <a:spLocks noGrp="1"/>
          </p:cNvSpPr>
          <p:nvPr>
            <p:ph idx="1"/>
          </p:nvPr>
        </p:nvSpPr>
        <p:spPr>
          <a:xfrm>
            <a:off x="1263125" y="1304651"/>
            <a:ext cx="9968754" cy="3115711"/>
          </a:xfrm>
        </p:spPr>
        <p:txBody>
          <a:bodyPr/>
          <a:lstStyle/>
          <a:p>
            <a:pPr marL="0" indent="0">
              <a:buNone/>
            </a:pPr>
            <a:r>
              <a:rPr lang="en-US" sz="2500" b="1" dirty="0">
                <a:latin typeface="Times New Roman" panose="02020603050405020304" pitchFamily="18" charset="0"/>
                <a:cs typeface="Times New Roman" panose="02020603050405020304" pitchFamily="18" charset="0"/>
              </a:rPr>
              <a:t>Comparative  Evaluation (Confusion matrix) :  </a:t>
            </a:r>
            <a:r>
              <a:rPr lang="en-US" sz="2500" dirty="0">
                <a:latin typeface="Times New Roman" panose="02020603050405020304" pitchFamily="18" charset="0"/>
                <a:cs typeface="Times New Roman" panose="02020603050405020304" pitchFamily="18" charset="0"/>
              </a:rPr>
              <a:t>The performance of</a:t>
            </a:r>
            <a:r>
              <a:rPr lang="en-SG" sz="2500" dirty="0">
                <a:latin typeface="Times New Roman" panose="02020603050405020304" pitchFamily="18" charset="0"/>
                <a:cs typeface="Times New Roman" panose="02020603050405020304" pitchFamily="18" charset="0"/>
              </a:rPr>
              <a:t> our frameworks  with imbalanced datasets</a:t>
            </a:r>
            <a:r>
              <a:rPr lang="en-SG" dirty="0">
                <a:latin typeface="Times New Roman" panose="02020603050405020304" pitchFamily="18" charset="0"/>
                <a:cs typeface="Times New Roman" panose="02020603050405020304" pitchFamily="18" charset="0"/>
              </a:rPr>
              <a:t>.</a:t>
            </a:r>
          </a:p>
          <a:p>
            <a:pPr marL="0" indent="0">
              <a:buNone/>
            </a:pPr>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pPr marL="0" indent="0">
              <a:buNone/>
            </a:pPr>
            <a:endParaRPr lang="en-SG"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40A22C-6041-406B-86D7-904A182A21F8}"/>
              </a:ext>
            </a:extLst>
          </p:cNvPr>
          <p:cNvSpPr txBox="1"/>
          <p:nvPr/>
        </p:nvSpPr>
        <p:spPr>
          <a:xfrm>
            <a:off x="1008185" y="5641338"/>
            <a:ext cx="10175630" cy="767904"/>
          </a:xfrm>
          <a:prstGeom prst="rect">
            <a:avLst/>
          </a:prstGeom>
        </p:spPr>
        <p:txBody>
          <a:bodyPr vert="horz" lIns="91440" tIns="45720" rIns="91440" bIns="45720" rtlCol="0" anchor="ctr">
            <a:normAutofit/>
          </a:bodyPr>
          <a:lstStyle/>
          <a:p>
            <a:pPr algn="ctr">
              <a:lnSpc>
                <a:spcPct val="90000"/>
              </a:lnSpc>
              <a:spcAft>
                <a:spcPts val="600"/>
              </a:spcAft>
            </a:pPr>
            <a:r>
              <a:rPr lang="en-US" sz="2000" b="1" dirty="0">
                <a:latin typeface="Times New Roman" panose="02020603050405020304" pitchFamily="18" charset="0"/>
                <a:cs typeface="Times New Roman" panose="02020603050405020304" pitchFamily="18" charset="0"/>
              </a:rPr>
              <a:t>Confusion matrix of our frameworks and existing approach (ANN)</a:t>
            </a:r>
            <a:endParaRPr lang="en-US" sz="2000" dirty="0">
              <a:latin typeface="Times New Roman" panose="02020603050405020304" pitchFamily="18" charset="0"/>
              <a:cs typeface="Times New Roman" panose="02020603050405020304" pitchFamily="18" charset="0"/>
            </a:endParaRPr>
          </a:p>
        </p:txBody>
      </p:sp>
      <p:pic>
        <p:nvPicPr>
          <p:cNvPr id="9" name="Picture 8" descr="Table&#10;&#10;Description automatically generated">
            <a:extLst>
              <a:ext uri="{FF2B5EF4-FFF2-40B4-BE49-F238E27FC236}">
                <a16:creationId xmlns:a16="http://schemas.microsoft.com/office/drawing/2014/main" id="{784CB60E-10E9-4773-9C31-C3D84EBDD37F}"/>
              </a:ext>
            </a:extLst>
          </p:cNvPr>
          <p:cNvPicPr>
            <a:picLocks noChangeAspect="1"/>
          </p:cNvPicPr>
          <p:nvPr/>
        </p:nvPicPr>
        <p:blipFill>
          <a:blip r:embed="rId4"/>
          <a:stretch>
            <a:fillRect/>
          </a:stretch>
        </p:blipFill>
        <p:spPr>
          <a:xfrm>
            <a:off x="8344425" y="2158209"/>
            <a:ext cx="3847575" cy="3482719"/>
          </a:xfrm>
          <a:prstGeom prst="rect">
            <a:avLst/>
          </a:prstGeom>
        </p:spPr>
      </p:pic>
      <p:pic>
        <p:nvPicPr>
          <p:cNvPr id="11" name="Picture 10" descr="Table&#10;&#10;Description automatically generated">
            <a:extLst>
              <a:ext uri="{FF2B5EF4-FFF2-40B4-BE49-F238E27FC236}">
                <a16:creationId xmlns:a16="http://schemas.microsoft.com/office/drawing/2014/main" id="{1CB9B962-20F0-4E5B-9313-B60A38A3133E}"/>
              </a:ext>
            </a:extLst>
          </p:cNvPr>
          <p:cNvPicPr>
            <a:picLocks noChangeAspect="1"/>
          </p:cNvPicPr>
          <p:nvPr/>
        </p:nvPicPr>
        <p:blipFill>
          <a:blip r:embed="rId5"/>
          <a:stretch>
            <a:fillRect/>
          </a:stretch>
        </p:blipFill>
        <p:spPr>
          <a:xfrm>
            <a:off x="4832875" y="2258629"/>
            <a:ext cx="3639602" cy="3351240"/>
          </a:xfrm>
          <a:prstGeom prst="rect">
            <a:avLst/>
          </a:prstGeom>
        </p:spPr>
      </p:pic>
      <p:pic>
        <p:nvPicPr>
          <p:cNvPr id="13" name="Picture 12" descr="Table&#10;&#10;Description automatically generated">
            <a:extLst>
              <a:ext uri="{FF2B5EF4-FFF2-40B4-BE49-F238E27FC236}">
                <a16:creationId xmlns:a16="http://schemas.microsoft.com/office/drawing/2014/main" id="{54CCE28A-59D7-4311-9D7F-D82E6E4691C1}"/>
              </a:ext>
            </a:extLst>
          </p:cNvPr>
          <p:cNvPicPr>
            <a:picLocks noChangeAspect="1"/>
          </p:cNvPicPr>
          <p:nvPr/>
        </p:nvPicPr>
        <p:blipFill>
          <a:blip r:embed="rId6"/>
          <a:stretch>
            <a:fillRect/>
          </a:stretch>
        </p:blipFill>
        <p:spPr>
          <a:xfrm>
            <a:off x="1263125" y="2295793"/>
            <a:ext cx="3639602" cy="3171437"/>
          </a:xfrm>
          <a:prstGeom prst="rect">
            <a:avLst/>
          </a:prstGeom>
        </p:spPr>
      </p:pic>
      <p:sp>
        <p:nvSpPr>
          <p:cNvPr id="14" name="Rectangle 13">
            <a:extLst>
              <a:ext uri="{FF2B5EF4-FFF2-40B4-BE49-F238E27FC236}">
                <a16:creationId xmlns:a16="http://schemas.microsoft.com/office/drawing/2014/main" id="{5FF06558-C352-4041-9592-7FBA4535F280}"/>
              </a:ext>
            </a:extLst>
          </p:cNvPr>
          <p:cNvSpPr/>
          <p:nvPr/>
        </p:nvSpPr>
        <p:spPr>
          <a:xfrm>
            <a:off x="1549400" y="2387600"/>
            <a:ext cx="3283475" cy="8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a:extLst>
              <a:ext uri="{FF2B5EF4-FFF2-40B4-BE49-F238E27FC236}">
                <a16:creationId xmlns:a16="http://schemas.microsoft.com/office/drawing/2014/main" id="{31B409CE-3BF9-42DD-A0F6-97C3DF8906F4}"/>
              </a:ext>
            </a:extLst>
          </p:cNvPr>
          <p:cNvSpPr/>
          <p:nvPr/>
        </p:nvSpPr>
        <p:spPr>
          <a:xfrm>
            <a:off x="1549400" y="5128260"/>
            <a:ext cx="328347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81AF3F0D-CBDF-4834-8E01-7C5FE347D5FF}"/>
              </a:ext>
            </a:extLst>
          </p:cNvPr>
          <p:cNvSpPr/>
          <p:nvPr/>
        </p:nvSpPr>
        <p:spPr>
          <a:xfrm>
            <a:off x="4983480" y="2412999"/>
            <a:ext cx="336094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4D6FBB01-09DE-4943-ACA0-05D91A2F35F6}"/>
              </a:ext>
            </a:extLst>
          </p:cNvPr>
          <p:cNvSpPr/>
          <p:nvPr/>
        </p:nvSpPr>
        <p:spPr>
          <a:xfrm>
            <a:off x="4983480" y="5175589"/>
            <a:ext cx="331522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3369391064"/>
      </p:ext>
    </p:extLst>
  </p:cSld>
  <p:clrMapOvr>
    <a:masterClrMapping/>
  </p:clrMapOvr>
  <mc:AlternateContent xmlns:mc="http://schemas.openxmlformats.org/markup-compatibility/2006" xmlns:p14="http://schemas.microsoft.com/office/powerpoint/2010/main">
    <mc:Choice Requires="p14">
      <p:transition spd="slow" p14:dur="2000" advTm="59125"/>
    </mc:Choice>
    <mc:Fallback xmlns="">
      <p:transition spd="slow" advTm="5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5740-347E-4B3B-A9C2-9DE98F1B55CD}"/>
              </a:ext>
            </a:extLst>
          </p:cNvPr>
          <p:cNvSpPr>
            <a:spLocks noGrp="1"/>
          </p:cNvSpPr>
          <p:nvPr>
            <p:ph type="title"/>
          </p:nvPr>
        </p:nvSpPr>
        <p:spPr>
          <a:xfrm>
            <a:off x="1395412" y="309398"/>
            <a:ext cx="10515600" cy="1325563"/>
          </a:xfrm>
        </p:spPr>
        <p:txBody>
          <a:bodyPr/>
          <a:lstStyle/>
          <a:p>
            <a:r>
              <a:rPr lang="en-SG" b="1" dirty="0">
                <a:latin typeface="Times New Roman" panose="02020603050405020304" pitchFamily="18" charset="0"/>
                <a:cs typeface="Times New Roman" panose="02020603050405020304" pitchFamily="18" charset="0"/>
              </a:rPr>
              <a:t>Results</a:t>
            </a:r>
          </a:p>
        </p:txBody>
      </p:sp>
      <p:graphicFrame>
        <p:nvGraphicFramePr>
          <p:cNvPr id="4" name="Content Placeholder 3">
            <a:extLst>
              <a:ext uri="{FF2B5EF4-FFF2-40B4-BE49-F238E27FC236}">
                <a16:creationId xmlns:a16="http://schemas.microsoft.com/office/drawing/2014/main" id="{5E4A9209-D3B8-4C4A-9A42-BD10BCFA9590}"/>
              </a:ext>
            </a:extLst>
          </p:cNvPr>
          <p:cNvGraphicFramePr>
            <a:graphicFrameLocks noGrp="1" noChangeAspect="1"/>
          </p:cNvGraphicFramePr>
          <p:nvPr>
            <p:ph idx="1"/>
          </p:nvPr>
        </p:nvGraphicFramePr>
        <p:xfrm>
          <a:off x="3639245" y="1534482"/>
          <a:ext cx="6489700" cy="4351338"/>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4" name="Content Placeholder 3">
                        <a:extLst>
                          <a:ext uri="{FF2B5EF4-FFF2-40B4-BE49-F238E27FC236}">
                            <a16:creationId xmlns:a16="http://schemas.microsoft.com/office/drawing/2014/main" id="{5E4A9209-D3B8-4C4A-9A42-BD10BCFA9590}"/>
                          </a:ext>
                        </a:extLst>
                      </p:cNvPr>
                      <p:cNvPicPr/>
                      <p:nvPr/>
                    </p:nvPicPr>
                    <p:blipFill>
                      <a:blip r:embed="rId4"/>
                      <a:stretch>
                        <a:fillRect/>
                      </a:stretch>
                    </p:blipFill>
                    <p:spPr>
                      <a:xfrm>
                        <a:off x="3639245" y="1534482"/>
                        <a:ext cx="6489700" cy="435133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1DA6FF07-9AD4-45AE-85C4-D43988AD1A13}"/>
              </a:ext>
            </a:extLst>
          </p:cNvPr>
          <p:cNvSpPr/>
          <p:nvPr/>
        </p:nvSpPr>
        <p:spPr>
          <a:xfrm>
            <a:off x="3709692" y="5900725"/>
            <a:ext cx="6765955"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Robustness of our frameworks w.r.t training set </a:t>
            </a:r>
            <a:r>
              <a:rPr lang="en-US" sz="2000" b="1" dirty="0" err="1">
                <a:latin typeface="Times New Roman" panose="02020603050405020304" pitchFamily="18" charset="0"/>
                <a:cs typeface="Times New Roman" panose="02020603050405020304" pitchFamily="18" charset="0"/>
              </a:rPr>
              <a:t>mislabelling</a:t>
            </a:r>
            <a:endParaRPr lang="en-SG" sz="2000" dirty="0"/>
          </a:p>
        </p:txBody>
      </p:sp>
      <p:sp>
        <p:nvSpPr>
          <p:cNvPr id="7" name="Rectangle 6">
            <a:extLst>
              <a:ext uri="{FF2B5EF4-FFF2-40B4-BE49-F238E27FC236}">
                <a16:creationId xmlns:a16="http://schemas.microsoft.com/office/drawing/2014/main" id="{47DE778D-E642-4597-9100-EA002A9D83F0}"/>
              </a:ext>
            </a:extLst>
          </p:cNvPr>
          <p:cNvSpPr/>
          <p:nvPr/>
        </p:nvSpPr>
        <p:spPr>
          <a:xfrm>
            <a:off x="1286630" y="1273067"/>
            <a:ext cx="11194930" cy="861774"/>
          </a:xfrm>
          <a:prstGeom prst="rect">
            <a:avLst/>
          </a:prstGeom>
        </p:spPr>
        <p:txBody>
          <a:bodyPr wrap="square">
            <a:spAutoFit/>
          </a:bodyPr>
          <a:lstStyle/>
          <a:p>
            <a:r>
              <a:rPr lang="en-US" sz="2500" b="1" dirty="0">
                <a:latin typeface="Times New Roman" panose="02020603050405020304" pitchFamily="18" charset="0"/>
                <a:cs typeface="Times New Roman" panose="02020603050405020304" pitchFamily="18" charset="0"/>
              </a:rPr>
              <a:t>Comparative  Evaluation (Robustness): </a:t>
            </a:r>
            <a:r>
              <a:rPr lang="en-US" sz="2500" dirty="0">
                <a:latin typeface="Times New Roman" panose="02020603050405020304" pitchFamily="18" charset="0"/>
                <a:cs typeface="Times New Roman" panose="02020603050405020304" pitchFamily="18" charset="0"/>
              </a:rPr>
              <a:t>The performance of</a:t>
            </a:r>
            <a:r>
              <a:rPr lang="en-SG" sz="2500" dirty="0">
                <a:latin typeface="Times New Roman" panose="02020603050405020304" pitchFamily="18" charset="0"/>
                <a:cs typeface="Times New Roman" panose="02020603050405020304" pitchFamily="18" charset="0"/>
              </a:rPr>
              <a:t> our frameworks  with mislabelled datasets</a:t>
            </a:r>
            <a:r>
              <a:rPr lang="en-US" sz="2500" dirty="0">
                <a:latin typeface="Times New Roman" panose="02020603050405020304" pitchFamily="18" charset="0"/>
                <a:cs typeface="Times New Roman" panose="02020603050405020304" pitchFamily="18" charset="0"/>
              </a:rPr>
              <a:t>  </a:t>
            </a:r>
            <a:endParaRPr lang="en-SG"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55765"/>
      </p:ext>
    </p:extLst>
  </p:cSld>
  <p:clrMapOvr>
    <a:masterClrMapping/>
  </p:clrMapOvr>
  <mc:AlternateContent xmlns:mc="http://schemas.openxmlformats.org/markup-compatibility/2006" xmlns:p14="http://schemas.microsoft.com/office/powerpoint/2010/main">
    <mc:Choice Requires="p14">
      <p:transition spd="slow" p14:dur="2000" advTm="30892"/>
    </mc:Choice>
    <mc:Fallback xmlns="">
      <p:transition spd="slow" advTm="3089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6D0E-697F-4F8E-BB55-A0F4CA706E8F}"/>
              </a:ext>
            </a:extLst>
          </p:cNvPr>
          <p:cNvSpPr>
            <a:spLocks noGrp="1"/>
          </p:cNvSpPr>
          <p:nvPr>
            <p:ph type="title"/>
          </p:nvPr>
        </p:nvSpPr>
        <p:spPr/>
        <p:txBody>
          <a:bodyPr>
            <a:normAutofit/>
          </a:bodyPr>
          <a:lstStyle/>
          <a:p>
            <a:r>
              <a:rPr lang="en-SG" b="1"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4CD73A34-8B92-4F27-94A5-2E84D0FAC726}"/>
              </a:ext>
            </a:extLst>
          </p:cNvPr>
          <p:cNvSpPr>
            <a:spLocks noGrp="1"/>
          </p:cNvSpPr>
          <p:nvPr>
            <p:ph idx="1"/>
          </p:nvPr>
        </p:nvSpPr>
        <p:spPr>
          <a:xfrm>
            <a:off x="1385046" y="1711187"/>
            <a:ext cx="10806954" cy="3115711"/>
          </a:xfrm>
        </p:spPr>
        <p:txBody>
          <a:bodyPr>
            <a:noAutofit/>
          </a:bodyPr>
          <a:lstStyle/>
          <a:p>
            <a:r>
              <a:rPr lang="en-US" b="1" dirty="0">
                <a:latin typeface="Times New Roman" panose="02020603050405020304" pitchFamily="18" charset="0"/>
                <a:cs typeface="Times New Roman" panose="02020603050405020304" pitchFamily="18" charset="0"/>
              </a:rPr>
              <a:t>Objective: </a:t>
            </a:r>
            <a:r>
              <a:rPr lang="en-US" dirty="0">
                <a:latin typeface="Times New Roman" panose="02020603050405020304" pitchFamily="18" charset="0"/>
                <a:cs typeface="Times New Roman" panose="02020603050405020304" pitchFamily="18" charset="0"/>
              </a:rPr>
              <a:t>Defective beads identification early in real-time that could save welding resources and material costs.</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Three universal frameworks</a:t>
            </a:r>
            <a:r>
              <a:rPr lang="en-SG" b="1" dirty="0">
                <a:latin typeface="Times New Roman" panose="02020603050405020304" pitchFamily="18" charset="0"/>
                <a:cs typeface="Times New Roman" panose="02020603050405020304" pitchFamily="18" charset="0"/>
              </a:rPr>
              <a:t>: </a:t>
            </a:r>
            <a:r>
              <a:rPr lang="en-SG" dirty="0">
                <a:latin typeface="Times New Roman" panose="02020603050405020304" pitchFamily="18" charset="0"/>
                <a:cs typeface="Times New Roman" panose="02020603050405020304" pitchFamily="18" charset="0"/>
              </a:rPr>
              <a:t>PCA+KNN, MFCC+NN and MFCC+CNN</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Our frameworks vs ANN (</a:t>
            </a:r>
            <a:r>
              <a:rPr lang="en-SG" b="1" dirty="0">
                <a:latin typeface="Times New Roman" panose="02020603050405020304" pitchFamily="18" charset="0"/>
                <a:cs typeface="Times New Roman" panose="02020603050405020304" pitchFamily="18" charset="0"/>
              </a:rPr>
              <a:t>Pernambuco</a:t>
            </a:r>
            <a:r>
              <a:rPr lang="en-US" b="1" dirty="0">
                <a:latin typeface="Times New Roman" panose="02020603050405020304" pitchFamily="18" charset="0"/>
                <a:cs typeface="Times New Roman" panose="02020603050405020304" pitchFamily="18" charset="0"/>
              </a:rPr>
              <a:t> et al.): </a:t>
            </a:r>
            <a:r>
              <a:rPr lang="en-US" dirty="0">
                <a:latin typeface="Times New Roman" panose="02020603050405020304" pitchFamily="18" charset="0"/>
                <a:cs typeface="Times New Roman" panose="02020603050405020304" pitchFamily="18" charset="0"/>
              </a:rPr>
              <a:t>Ours’ outperform by at least 30% on mixed data-sets.</a:t>
            </a:r>
          </a:p>
          <a:p>
            <a:r>
              <a:rPr lang="en-US" b="1" dirty="0">
                <a:latin typeface="Times New Roman" panose="02020603050405020304" pitchFamily="18" charset="0"/>
                <a:cs typeface="Times New Roman" panose="02020603050405020304" pitchFamily="18" charset="0"/>
              </a:rPr>
              <a:t>Testing accuracy of our frameworks :</a:t>
            </a:r>
          </a:p>
          <a:p>
            <a:pPr lvl="1"/>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Above 90 % on mixed datasets.</a:t>
            </a:r>
          </a:p>
          <a:p>
            <a:pPr lvl="1"/>
            <a:r>
              <a:rPr lang="en-US" sz="2800" dirty="0">
                <a:latin typeface="Times New Roman" panose="02020603050405020304" pitchFamily="18" charset="0"/>
                <a:cs typeface="Times New Roman" panose="02020603050405020304" pitchFamily="18" charset="0"/>
              </a:rPr>
              <a:t>Best performing framework is PCA+KNN: 96.39 % on mixed data-sets</a:t>
            </a:r>
          </a:p>
          <a:p>
            <a:pPr lvl="1"/>
            <a:endParaRPr lang="en-US" sz="28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3812663"/>
      </p:ext>
    </p:extLst>
  </p:cSld>
  <p:clrMapOvr>
    <a:masterClrMapping/>
  </p:clrMapOvr>
  <mc:AlternateContent xmlns:mc="http://schemas.openxmlformats.org/markup-compatibility/2006" xmlns:p14="http://schemas.microsoft.com/office/powerpoint/2010/main">
    <mc:Choice Requires="p14">
      <p:transition spd="slow" p14:dur="2000" advTm="37719"/>
    </mc:Choice>
    <mc:Fallback xmlns="">
      <p:transition spd="slow" advTm="37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764C-02FC-4967-90BE-B0043CC236B3}"/>
              </a:ext>
            </a:extLst>
          </p:cNvPr>
          <p:cNvSpPr>
            <a:spLocks noGrp="1"/>
          </p:cNvSpPr>
          <p:nvPr>
            <p:ph type="title"/>
          </p:nvPr>
        </p:nvSpPr>
        <p:spPr/>
        <p:txBody>
          <a:bodyPr/>
          <a:lstStyle/>
          <a:p>
            <a:r>
              <a:rPr lang="en-SG" b="1" dirty="0">
                <a:latin typeface="Times New Roman" panose="02020603050405020304" pitchFamily="18" charset="0"/>
                <a:cs typeface="Times New Roman" panose="02020603050405020304" pitchFamily="18" charset="0"/>
              </a:rPr>
              <a:t>Summary</a:t>
            </a:r>
            <a:endParaRPr lang="en-SG" dirty="0"/>
          </a:p>
        </p:txBody>
      </p:sp>
      <p:sp>
        <p:nvSpPr>
          <p:cNvPr id="3" name="Content Placeholder 2">
            <a:extLst>
              <a:ext uri="{FF2B5EF4-FFF2-40B4-BE49-F238E27FC236}">
                <a16:creationId xmlns:a16="http://schemas.microsoft.com/office/drawing/2014/main" id="{6F9D8CA4-D943-42AD-BFD4-8422ABE97713}"/>
              </a:ext>
            </a:extLst>
          </p:cNvPr>
          <p:cNvSpPr>
            <a:spLocks noGrp="1"/>
          </p:cNvSpPr>
          <p:nvPr>
            <p:ph idx="1"/>
          </p:nvPr>
        </p:nvSpPr>
        <p:spPr/>
        <p:txBody>
          <a:bodyPr>
            <a:normAutofit/>
          </a:bodyPr>
          <a:lstStyle/>
          <a:p>
            <a:r>
              <a:rPr lang="en-US" b="1" dirty="0">
                <a:latin typeface="Times New Roman" panose="02020603050405020304" pitchFamily="18" charset="0"/>
                <a:cs typeface="Times New Roman" panose="02020603050405020304" pitchFamily="18" charset="0"/>
              </a:rPr>
              <a:t>Confusion matrix of our frameworks</a:t>
            </a:r>
            <a:r>
              <a:rPr lang="en-US" dirty="0">
                <a:latin typeface="Times New Roman" panose="02020603050405020304" pitchFamily="18" charset="0"/>
                <a:cs typeface="Times New Roman" panose="02020603050405020304" pitchFamily="18" charset="0"/>
              </a:rPr>
              <a:t>: Pick out good and bad segments effectively than existing ANN </a:t>
            </a:r>
          </a:p>
          <a:p>
            <a:pPr marL="0" indent="0">
              <a:buNone/>
            </a:pP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Robustness of our frameworks:</a:t>
            </a:r>
          </a:p>
          <a:p>
            <a:pPr lvl="1"/>
            <a:r>
              <a:rPr lang="en-US" sz="2800" dirty="0">
                <a:latin typeface="Times New Roman" panose="02020603050405020304" pitchFamily="18" charset="0"/>
                <a:cs typeface="Times New Roman" panose="02020603050405020304" pitchFamily="18" charset="0"/>
              </a:rPr>
              <a:t>All robust with respect to training data </a:t>
            </a:r>
            <a:r>
              <a:rPr lang="en-US" sz="2800" dirty="0" err="1">
                <a:latin typeface="Times New Roman" panose="02020603050405020304" pitchFamily="18" charset="0"/>
                <a:cs typeface="Times New Roman" panose="02020603050405020304" pitchFamily="18" charset="0"/>
              </a:rPr>
              <a:t>mislabelling</a:t>
            </a:r>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Best performing framework  is MFCC+CNN: 50% mislabeled (training) =&gt; Loss of accuracy (7%)  </a:t>
            </a:r>
          </a:p>
          <a:p>
            <a:pPr marL="0" indent="0">
              <a:buNone/>
            </a:pPr>
            <a:endParaRPr lang="en-SG" dirty="0"/>
          </a:p>
        </p:txBody>
      </p:sp>
    </p:spTree>
    <p:extLst>
      <p:ext uri="{BB962C8B-B14F-4D97-AF65-F5344CB8AC3E}">
        <p14:creationId xmlns:p14="http://schemas.microsoft.com/office/powerpoint/2010/main" val="1759691416"/>
      </p:ext>
    </p:extLst>
  </p:cSld>
  <p:clrMapOvr>
    <a:masterClrMapping/>
  </p:clrMapOvr>
  <mc:AlternateContent xmlns:mc="http://schemas.openxmlformats.org/markup-compatibility/2006" xmlns:p14="http://schemas.microsoft.com/office/powerpoint/2010/main">
    <mc:Choice Requires="p14">
      <p:transition spd="slow" p14:dur="2000" advTm="28684"/>
    </mc:Choice>
    <mc:Fallback xmlns="">
      <p:transition spd="slow" advTm="2868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42BD89-A929-4F88-9ED3-B086F79D0F3C}"/>
              </a:ext>
            </a:extLst>
          </p:cNvPr>
          <p:cNvSpPr/>
          <p:nvPr/>
        </p:nvSpPr>
        <p:spPr>
          <a:xfrm>
            <a:off x="3215729" y="1764407"/>
            <a:ext cx="5760846" cy="231031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a:solidFill>
                  <a:schemeClr val="tx2"/>
                </a:solidFill>
                <a:latin typeface="+mj-lt"/>
                <a:ea typeface="+mj-ea"/>
                <a:cs typeface="+mj-cs"/>
              </a:rPr>
              <a:t>Thank You</a:t>
            </a:r>
          </a:p>
        </p:txBody>
      </p:sp>
    </p:spTree>
    <p:extLst>
      <p:ext uri="{BB962C8B-B14F-4D97-AF65-F5344CB8AC3E}">
        <p14:creationId xmlns:p14="http://schemas.microsoft.com/office/powerpoint/2010/main" val="590761639"/>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1980-1047-4B1A-98E6-8C7E3F20E8F8}"/>
              </a:ext>
            </a:extLst>
          </p:cNvPr>
          <p:cNvSpPr>
            <a:spLocks noGrp="1"/>
          </p:cNvSpPr>
          <p:nvPr>
            <p:ph type="ctrTitle"/>
          </p:nvPr>
        </p:nvSpPr>
        <p:spPr/>
        <p:txBody>
          <a:bodyPr/>
          <a:lstStyle/>
          <a:p>
            <a:r>
              <a:rPr lang="en-SG" dirty="0"/>
              <a:t>Supplementary slides</a:t>
            </a:r>
          </a:p>
        </p:txBody>
      </p:sp>
      <p:sp>
        <p:nvSpPr>
          <p:cNvPr id="3" name="Subtitle 2">
            <a:extLst>
              <a:ext uri="{FF2B5EF4-FFF2-40B4-BE49-F238E27FC236}">
                <a16:creationId xmlns:a16="http://schemas.microsoft.com/office/drawing/2014/main" id="{C83AB89A-55DD-4378-A942-7AC12C8D0F44}"/>
              </a:ext>
            </a:extLst>
          </p:cNvPr>
          <p:cNvSpPr>
            <a:spLocks noGrp="1"/>
          </p:cNvSpPr>
          <p:nvPr>
            <p:ph type="subTitle" idx="1"/>
          </p:nvPr>
        </p:nvSpPr>
        <p:spPr/>
        <p:txBody>
          <a:bodyPr/>
          <a:lstStyle/>
          <a:p>
            <a:endParaRPr lang="en-SG"/>
          </a:p>
        </p:txBody>
      </p:sp>
    </p:spTree>
    <p:extLst>
      <p:ext uri="{BB962C8B-B14F-4D97-AF65-F5344CB8AC3E}">
        <p14:creationId xmlns:p14="http://schemas.microsoft.com/office/powerpoint/2010/main" val="430144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977B-5A30-40B0-B682-9F27B99EBA23}"/>
              </a:ext>
            </a:extLst>
          </p:cNvPr>
          <p:cNvSpPr>
            <a:spLocks noGrp="1"/>
          </p:cNvSpPr>
          <p:nvPr>
            <p:ph type="title"/>
          </p:nvPr>
        </p:nvSpPr>
        <p:spPr/>
        <p:txBody>
          <a:bodyPr/>
          <a:lstStyle/>
          <a:p>
            <a:r>
              <a:rPr lang="en-SG" dirty="0"/>
              <a:t>Experiment</a:t>
            </a:r>
          </a:p>
        </p:txBody>
      </p:sp>
      <p:pic>
        <p:nvPicPr>
          <p:cNvPr id="4" name="vedio_E">
            <a:hlinkClick r:id="" action="ppaction://media"/>
            <a:extLst>
              <a:ext uri="{FF2B5EF4-FFF2-40B4-BE49-F238E27FC236}">
                <a16:creationId xmlns:a16="http://schemas.microsoft.com/office/drawing/2014/main" id="{730998B5-C36D-48BF-8AD4-0FF05361B4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0865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0" y="-1"/>
            <a:ext cx="12192000" cy="2760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38023"/>
            <a:ext cx="12192000" cy="557724"/>
          </a:xfrm>
        </p:spPr>
        <p:txBody>
          <a:bodyPr>
            <a:normAutofit/>
          </a:bodyPr>
          <a:lstStyle/>
          <a:p>
            <a:r>
              <a:rPr lang="en-GB" sz="1800" dirty="0">
                <a:solidFill>
                  <a:srgbClr val="35D3FF"/>
                </a:solidFill>
              </a:rPr>
              <a:t>Introduction</a:t>
            </a:r>
            <a:r>
              <a:rPr lang="en-GB" sz="1800" dirty="0"/>
              <a:t>	</a:t>
            </a:r>
            <a:r>
              <a:rPr lang="en-GB" sz="1800" dirty="0">
                <a:solidFill>
                  <a:schemeClr val="tx1">
                    <a:lumMod val="75000"/>
                    <a:lumOff val="25000"/>
                  </a:schemeClr>
                </a:solidFill>
              </a:rPr>
              <a:t>Related Work 	      Propose Research 	Preliminary Results		Further Direction	          Q&amp;A</a:t>
            </a:r>
          </a:p>
        </p:txBody>
      </p:sp>
      <p:graphicFrame>
        <p:nvGraphicFramePr>
          <p:cNvPr id="4" name="Table 3">
            <a:extLst>
              <a:ext uri="{FF2B5EF4-FFF2-40B4-BE49-F238E27FC236}">
                <a16:creationId xmlns:a16="http://schemas.microsoft.com/office/drawing/2014/main" id="{740D4CBA-65CB-45C0-B2FB-B2B077C927FA}"/>
              </a:ext>
            </a:extLst>
          </p:cNvPr>
          <p:cNvGraphicFramePr>
            <a:graphicFrameLocks noGrp="1"/>
          </p:cNvGraphicFramePr>
          <p:nvPr/>
        </p:nvGraphicFramePr>
        <p:xfrm>
          <a:off x="265024" y="1219200"/>
          <a:ext cx="11926976" cy="5069840"/>
        </p:xfrm>
        <a:graphic>
          <a:graphicData uri="http://schemas.openxmlformats.org/drawingml/2006/table">
            <a:tbl>
              <a:tblPr firstRow="1" bandRow="1">
                <a:tableStyleId>{5940675A-B579-460E-94D1-54222C63F5DA}</a:tableStyleId>
              </a:tblPr>
              <a:tblGrid>
                <a:gridCol w="5963488">
                  <a:extLst>
                    <a:ext uri="{9D8B030D-6E8A-4147-A177-3AD203B41FA5}">
                      <a16:colId xmlns:a16="http://schemas.microsoft.com/office/drawing/2014/main" val="2489844938"/>
                    </a:ext>
                  </a:extLst>
                </a:gridCol>
                <a:gridCol w="5963488">
                  <a:extLst>
                    <a:ext uri="{9D8B030D-6E8A-4147-A177-3AD203B41FA5}">
                      <a16:colId xmlns:a16="http://schemas.microsoft.com/office/drawing/2014/main" val="177701221"/>
                    </a:ext>
                  </a:extLst>
                </a:gridCol>
              </a:tblGrid>
              <a:tr h="370840">
                <a:tc>
                  <a:txBody>
                    <a:bodyPr/>
                    <a:lstStyle/>
                    <a:p>
                      <a:pPr algn="ctr"/>
                      <a:r>
                        <a:rPr lang="en-SG" sz="2200" b="1" dirty="0">
                          <a:latin typeface="Times New Roman" panose="02020603050405020304" pitchFamily="18" charset="0"/>
                          <a:cs typeface="Times New Roman" panose="02020603050405020304" pitchFamily="18" charset="0"/>
                        </a:rPr>
                        <a:t>Approaches </a:t>
                      </a:r>
                    </a:p>
                  </a:txBody>
                  <a:tcPr/>
                </a:tc>
                <a:tc>
                  <a:txBody>
                    <a:bodyPr/>
                    <a:lstStyle/>
                    <a:p>
                      <a:pPr algn="ctr"/>
                      <a:r>
                        <a:rPr lang="en-SG" sz="2200" b="1" dirty="0">
                          <a:latin typeface="Times New Roman" panose="02020603050405020304" pitchFamily="18" charset="0"/>
                          <a:cs typeface="Times New Roman" panose="02020603050405020304" pitchFamily="18" charset="0"/>
                        </a:rPr>
                        <a:t>Disadvantages </a:t>
                      </a:r>
                    </a:p>
                  </a:txBody>
                  <a:tcPr/>
                </a:tc>
                <a:extLst>
                  <a:ext uri="{0D108BD9-81ED-4DB2-BD59-A6C34878D82A}">
                    <a16:rowId xmlns:a16="http://schemas.microsoft.com/office/drawing/2014/main" val="3810930276"/>
                  </a:ext>
                </a:extLst>
              </a:tr>
              <a:tr h="741680">
                <a:tc>
                  <a:txBody>
                    <a:bodyPr/>
                    <a:lstStyle/>
                    <a:p>
                      <a:pPr algn="ctr"/>
                      <a:r>
                        <a:rPr lang="en-SG" sz="2200" dirty="0">
                          <a:latin typeface="Times New Roman" panose="02020603050405020304" pitchFamily="18" charset="0"/>
                          <a:cs typeface="Times New Roman" panose="02020603050405020304" pitchFamily="18" charset="0"/>
                        </a:rPr>
                        <a:t>Thermal Measurement </a:t>
                      </a:r>
                    </a:p>
                  </a:txBody>
                  <a:tcPr/>
                </a:tc>
                <a:tc>
                  <a:txBody>
                    <a:bodyPr/>
                    <a:lstStyle/>
                    <a:p>
                      <a:pPr algn="ctr"/>
                      <a:r>
                        <a:rPr lang="en-SG" sz="2200" dirty="0">
                          <a:latin typeface="Times New Roman" panose="02020603050405020304" pitchFamily="18" charset="0"/>
                          <a:cs typeface="Times New Roman" panose="02020603050405020304" pitchFamily="18" charset="0"/>
                        </a:rPr>
                        <a:t>Rugged , expensive and  dust-sensitive</a:t>
                      </a:r>
                    </a:p>
                  </a:txBody>
                  <a:tcPr/>
                </a:tc>
                <a:extLst>
                  <a:ext uri="{0D108BD9-81ED-4DB2-BD59-A6C34878D82A}">
                    <a16:rowId xmlns:a16="http://schemas.microsoft.com/office/drawing/2014/main" val="3198115665"/>
                  </a:ext>
                </a:extLst>
              </a:tr>
              <a:tr h="445541">
                <a:tc>
                  <a:txBody>
                    <a:bodyPr/>
                    <a:lstStyle/>
                    <a:p>
                      <a:pPr algn="ctr"/>
                      <a:r>
                        <a:rPr lang="en-SG" sz="2200" dirty="0">
                          <a:latin typeface="Times New Roman" panose="02020603050405020304" pitchFamily="18" charset="0"/>
                          <a:cs typeface="Times New Roman" panose="02020603050405020304" pitchFamily="18" charset="0"/>
                        </a:rPr>
                        <a:t>Optical Measurement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200" dirty="0">
                          <a:latin typeface="Times New Roman" panose="02020603050405020304" pitchFamily="18" charset="0"/>
                          <a:cs typeface="Times New Roman" panose="02020603050405020304" pitchFamily="18" charset="0"/>
                        </a:rPr>
                        <a:t>Optical distortion,</a:t>
                      </a:r>
                      <a:r>
                        <a:rPr lang="en-US" sz="2200" b="0" i="0" kern="1200" dirty="0">
                          <a:solidFill>
                            <a:schemeClr val="tx1"/>
                          </a:solidFill>
                          <a:effectLst/>
                          <a:latin typeface="Times New Roman" panose="02020603050405020304" pitchFamily="18" charset="0"/>
                          <a:ea typeface="+mn-ea"/>
                          <a:cs typeface="Times New Roman" panose="02020603050405020304" pitchFamily="18" charset="0"/>
                        </a:rPr>
                        <a:t> light sensitivity and poor stability </a:t>
                      </a:r>
                      <a:endParaRPr lang="en-SG"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1204859"/>
                  </a:ext>
                </a:extLst>
              </a:tr>
              <a:tr h="370840">
                <a:tc rowSpan="2">
                  <a:txBody>
                    <a:bodyPr/>
                    <a:lstStyle/>
                    <a:p>
                      <a:pPr algn="ctr"/>
                      <a:r>
                        <a:rPr lang="en-SG" sz="2200" dirty="0">
                          <a:latin typeface="Times New Roman" panose="02020603050405020304" pitchFamily="18" charset="0"/>
                          <a:cs typeface="Times New Roman" panose="02020603050405020304" pitchFamily="18" charset="0"/>
                        </a:rPr>
                        <a:t>X-ray </a:t>
                      </a:r>
                    </a:p>
                    <a:p>
                      <a:pPr algn="ctr"/>
                      <a:r>
                        <a:rPr lang="en-SG" sz="2200" dirty="0">
                          <a:latin typeface="Times New Roman" panose="02020603050405020304" pitchFamily="18" charset="0"/>
                          <a:cs typeface="Times New Roman" panose="02020603050405020304" pitchFamily="18" charset="0"/>
                        </a:rPr>
                        <a:t>Radiation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200" dirty="0">
                          <a:latin typeface="Times New Roman" panose="02020603050405020304" pitchFamily="18" charset="0"/>
                          <a:cs typeface="Times New Roman" panose="02020603050405020304" pitchFamily="18" charset="0"/>
                        </a:rPr>
                        <a:t>Time consuming and Hard to install </a:t>
                      </a:r>
                    </a:p>
                  </a:txBody>
                  <a:tcPr/>
                </a:tc>
                <a:extLst>
                  <a:ext uri="{0D108BD9-81ED-4DB2-BD59-A6C34878D82A}">
                    <a16:rowId xmlns:a16="http://schemas.microsoft.com/office/drawing/2014/main" val="2304676812"/>
                  </a:ext>
                </a:extLst>
              </a:tr>
              <a:tr h="408649">
                <a:tc vMerge="1">
                  <a:txBody>
                    <a:bodyPr/>
                    <a:lstStyle/>
                    <a:p>
                      <a:pPr algn="ctr"/>
                      <a:endParaRPr lang="en-SG" sz="22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200" dirty="0">
                          <a:latin typeface="Times New Roman" panose="02020603050405020304" pitchFamily="18" charset="0"/>
                          <a:cs typeface="Times New Roman" panose="02020603050405020304" pitchFamily="18" charset="0"/>
                        </a:rPr>
                        <a:t>Possibility to expose of high risk radiation </a:t>
                      </a:r>
                    </a:p>
                  </a:txBody>
                  <a:tcPr/>
                </a:tc>
                <a:extLst>
                  <a:ext uri="{0D108BD9-81ED-4DB2-BD59-A6C34878D82A}">
                    <a16:rowId xmlns:a16="http://schemas.microsoft.com/office/drawing/2014/main" val="502955161"/>
                  </a:ext>
                </a:extLst>
              </a:tr>
              <a:tr h="74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200" dirty="0">
                          <a:latin typeface="Times New Roman" panose="02020603050405020304" pitchFamily="18" charset="0"/>
                          <a:cs typeface="Times New Roman" panose="02020603050405020304" pitchFamily="18" charset="0"/>
                        </a:rPr>
                        <a:t>Electromagnetic sensing</a:t>
                      </a:r>
                    </a:p>
                  </a:txBody>
                  <a:tcPr/>
                </a:tc>
                <a:tc>
                  <a:txBody>
                    <a:bodyPr/>
                    <a:lstStyle/>
                    <a:p>
                      <a:pPr algn="ctr"/>
                      <a:r>
                        <a:rPr lang="en-US" sz="2200" dirty="0">
                          <a:latin typeface="Times New Roman" panose="02020603050405020304" pitchFamily="18" charset="0"/>
                          <a:cs typeface="Times New Roman" panose="02020603050405020304" pitchFamily="18" charset="0"/>
                        </a:rPr>
                        <a:t>Examination of large parts may require use of equipment with special power requirements</a:t>
                      </a:r>
                      <a:endParaRPr lang="en-SG"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34374332"/>
                  </a:ext>
                </a:extLst>
              </a:tr>
              <a:tr h="370840">
                <a:tc>
                  <a:txBody>
                    <a:bodyPr/>
                    <a:lstStyle/>
                    <a:p>
                      <a:pPr algn="ctr"/>
                      <a:r>
                        <a:rPr lang="en-SG" sz="2200" dirty="0">
                          <a:latin typeface="Times New Roman" panose="02020603050405020304" pitchFamily="18" charset="0"/>
                          <a:cs typeface="Times New Roman" panose="02020603050405020304" pitchFamily="18" charset="0"/>
                        </a:rPr>
                        <a:t>Acoustic Signal Monitoring</a:t>
                      </a:r>
                    </a:p>
                  </a:txBody>
                  <a:tcPr/>
                </a:tc>
                <a:tc>
                  <a:txBody>
                    <a:bodyPr/>
                    <a:lstStyle/>
                    <a:p>
                      <a:pPr algn="ctr"/>
                      <a:r>
                        <a:rPr lang="en-SG" sz="2200" dirty="0">
                          <a:latin typeface="Times New Roman" panose="02020603050405020304" pitchFamily="18" charset="0"/>
                          <a:cs typeface="Times New Roman" panose="02020603050405020304" pitchFamily="18" charset="0"/>
                        </a:rPr>
                        <a:t>Background Noise sensitive</a:t>
                      </a:r>
                    </a:p>
                  </a:txBody>
                  <a:tcPr/>
                </a:tc>
                <a:extLst>
                  <a:ext uri="{0D108BD9-81ED-4DB2-BD59-A6C34878D82A}">
                    <a16:rowId xmlns:a16="http://schemas.microsoft.com/office/drawing/2014/main" val="223503991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200" dirty="0">
                          <a:latin typeface="Times New Roman" panose="02020603050405020304" pitchFamily="18" charset="0"/>
                          <a:cs typeface="Times New Roman" panose="02020603050405020304" pitchFamily="18" charset="0"/>
                        </a:rPr>
                        <a:t>Traditional Sensing</a:t>
                      </a:r>
                    </a:p>
                  </a:txBody>
                  <a:tcPr/>
                </a:tc>
                <a:tc>
                  <a:txBody>
                    <a:bodyPr/>
                    <a:lstStyle/>
                    <a:p>
                      <a:pPr algn="ctr"/>
                      <a:r>
                        <a:rPr lang="en-US" sz="2200" b="0" i="0" kern="1200" dirty="0">
                          <a:solidFill>
                            <a:schemeClr val="tx1"/>
                          </a:solidFill>
                          <a:effectLst/>
                          <a:latin typeface="Times New Roman" panose="02020603050405020304" pitchFamily="18" charset="0"/>
                          <a:ea typeface="+mn-ea"/>
                          <a:cs typeface="Times New Roman" panose="02020603050405020304" pitchFamily="18" charset="0"/>
                        </a:rPr>
                        <a:t>Related to  machine condition, not  associated with the part condition or environmental condition.</a:t>
                      </a:r>
                      <a:r>
                        <a:rPr lang="en-US" sz="2200" dirty="0">
                          <a:latin typeface="Times New Roman" panose="02020603050405020304" pitchFamily="18" charset="0"/>
                          <a:cs typeface="Times New Roman" panose="02020603050405020304" pitchFamily="18" charset="0"/>
                        </a:rPr>
                        <a:t> </a:t>
                      </a:r>
                      <a:br>
                        <a:rPr lang="en-US" sz="2200" dirty="0">
                          <a:latin typeface="Times New Roman" panose="02020603050405020304" pitchFamily="18" charset="0"/>
                          <a:cs typeface="Times New Roman" panose="02020603050405020304" pitchFamily="18" charset="0"/>
                        </a:rPr>
                      </a:br>
                      <a:endParaRPr lang="en-SG"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46004787"/>
                  </a:ext>
                </a:extLst>
              </a:tr>
            </a:tbl>
          </a:graphicData>
        </a:graphic>
      </p:graphicFrame>
      <p:sp>
        <p:nvSpPr>
          <p:cNvPr id="9" name="TextBox 8">
            <a:extLst>
              <a:ext uri="{FF2B5EF4-FFF2-40B4-BE49-F238E27FC236}">
                <a16:creationId xmlns:a16="http://schemas.microsoft.com/office/drawing/2014/main" id="{C7FC1BE6-698A-47CD-998C-3A5FCFBA252B}"/>
              </a:ext>
            </a:extLst>
          </p:cNvPr>
          <p:cNvSpPr txBox="1"/>
          <p:nvPr/>
        </p:nvSpPr>
        <p:spPr>
          <a:xfrm>
            <a:off x="265024" y="539390"/>
            <a:ext cx="10635587" cy="584775"/>
          </a:xfrm>
          <a:prstGeom prst="rect">
            <a:avLst/>
          </a:prstGeom>
          <a:noFill/>
        </p:spPr>
        <p:txBody>
          <a:bodyPr wrap="square" rtlCol="0">
            <a:spAutoFit/>
          </a:bodyPr>
          <a:lstStyle/>
          <a:p>
            <a:r>
              <a:rPr lang="en-SG" sz="3200" b="1" dirty="0">
                <a:latin typeface="Times New Roman" panose="02020603050405020304" pitchFamily="18" charset="0"/>
                <a:cs typeface="Times New Roman" panose="02020603050405020304" pitchFamily="18" charset="0"/>
              </a:rPr>
              <a:t>Different Defect Detection Approaches</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5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8FFE-687D-4A31-AEAC-DE457AB05B4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Defects in WAAM</a:t>
            </a:r>
            <a:endParaRPr lang="en-SG" dirty="0"/>
          </a:p>
        </p:txBody>
      </p:sp>
      <p:sp>
        <p:nvSpPr>
          <p:cNvPr id="3" name="Content Placeholder 2">
            <a:extLst>
              <a:ext uri="{FF2B5EF4-FFF2-40B4-BE49-F238E27FC236}">
                <a16:creationId xmlns:a16="http://schemas.microsoft.com/office/drawing/2014/main" id="{07026ADE-32C1-4079-BDB3-36C8B8B74B21}"/>
              </a:ext>
            </a:extLst>
          </p:cNvPr>
          <p:cNvSpPr>
            <a:spLocks noGrp="1"/>
          </p:cNvSpPr>
          <p:nvPr>
            <p:ph idx="1"/>
          </p:nvPr>
        </p:nvSpPr>
        <p:spPr/>
        <p:txBody>
          <a:bodyPr/>
          <a:lstStyle/>
          <a:p>
            <a:endParaRPr lang="en-SG" dirty="0"/>
          </a:p>
        </p:txBody>
      </p:sp>
      <p:grpSp>
        <p:nvGrpSpPr>
          <p:cNvPr id="4" name="Group 3">
            <a:extLst>
              <a:ext uri="{FF2B5EF4-FFF2-40B4-BE49-F238E27FC236}">
                <a16:creationId xmlns:a16="http://schemas.microsoft.com/office/drawing/2014/main" id="{7B44E0D6-5A18-451E-8E56-F3717FB74189}"/>
              </a:ext>
            </a:extLst>
          </p:cNvPr>
          <p:cNvGrpSpPr/>
          <p:nvPr/>
        </p:nvGrpSpPr>
        <p:grpSpPr>
          <a:xfrm>
            <a:off x="1434020" y="1771692"/>
            <a:ext cx="4671438" cy="1580119"/>
            <a:chOff x="104896" y="2445863"/>
            <a:chExt cx="4671438" cy="1580119"/>
          </a:xfrm>
        </p:grpSpPr>
        <p:pic>
          <p:nvPicPr>
            <p:cNvPr id="5" name="Picture 4" descr="A picture containing sitting, table, kitchen, laying&#10;&#10;Description automatically generated">
              <a:extLst>
                <a:ext uri="{FF2B5EF4-FFF2-40B4-BE49-F238E27FC236}">
                  <a16:creationId xmlns:a16="http://schemas.microsoft.com/office/drawing/2014/main" id="{37202913-725C-4DB3-8350-4B7B768D6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6" y="2445863"/>
              <a:ext cx="4671438" cy="1369558"/>
            </a:xfrm>
            <a:prstGeom prst="rect">
              <a:avLst/>
            </a:prstGeom>
          </p:spPr>
        </p:pic>
        <p:sp>
          <p:nvSpPr>
            <p:cNvPr id="6" name="TextBox 5">
              <a:extLst>
                <a:ext uri="{FF2B5EF4-FFF2-40B4-BE49-F238E27FC236}">
                  <a16:creationId xmlns:a16="http://schemas.microsoft.com/office/drawing/2014/main" id="{59CF8899-D9B6-4838-9561-CDCEE6E0AD69}"/>
                </a:ext>
              </a:extLst>
            </p:cNvPr>
            <p:cNvSpPr txBox="1"/>
            <p:nvPr/>
          </p:nvSpPr>
          <p:spPr>
            <a:xfrm>
              <a:off x="1515029" y="3656650"/>
              <a:ext cx="1493178" cy="369332"/>
            </a:xfrm>
            <a:prstGeom prst="rect">
              <a:avLst/>
            </a:prstGeom>
            <a:solidFill>
              <a:schemeClr val="bg1"/>
            </a:solidFill>
            <a:ln>
              <a:solidFill>
                <a:schemeClr val="tx1"/>
              </a:solidFill>
            </a:ln>
          </p:spPr>
          <p:txBody>
            <a:bodyPr wrap="square" rtlCol="0">
              <a:spAutoFit/>
            </a:bodyPr>
            <a:lstStyle/>
            <a:p>
              <a:r>
                <a:rPr lang="en-US" dirty="0"/>
                <a:t>Distortion</a:t>
              </a:r>
            </a:p>
          </p:txBody>
        </p:sp>
      </p:grpSp>
      <p:grpSp>
        <p:nvGrpSpPr>
          <p:cNvPr id="7" name="Group 6">
            <a:extLst>
              <a:ext uri="{FF2B5EF4-FFF2-40B4-BE49-F238E27FC236}">
                <a16:creationId xmlns:a16="http://schemas.microsoft.com/office/drawing/2014/main" id="{5F1541F1-F7ED-47E8-8D6F-DEA835F6CBC2}"/>
              </a:ext>
            </a:extLst>
          </p:cNvPr>
          <p:cNvGrpSpPr/>
          <p:nvPr/>
        </p:nvGrpSpPr>
        <p:grpSpPr>
          <a:xfrm>
            <a:off x="6140839" y="1678698"/>
            <a:ext cx="2564295" cy="2047456"/>
            <a:chOff x="5211672" y="2061168"/>
            <a:chExt cx="2564295" cy="2047456"/>
          </a:xfrm>
        </p:grpSpPr>
        <p:pic>
          <p:nvPicPr>
            <p:cNvPr id="8" name="Content Placeholder 4">
              <a:extLst>
                <a:ext uri="{FF2B5EF4-FFF2-40B4-BE49-F238E27FC236}">
                  <a16:creationId xmlns:a16="http://schemas.microsoft.com/office/drawing/2014/main" id="{0853BF7C-B9F0-4F8B-A2D0-94707F5F6925}"/>
                </a:ext>
              </a:extLst>
            </p:cNvPr>
            <p:cNvPicPr>
              <a:picLocks noChangeAspect="1"/>
            </p:cNvPicPr>
            <p:nvPr/>
          </p:nvPicPr>
          <p:blipFill rotWithShape="1">
            <a:blip r:embed="rId5"/>
            <a:srcRect l="10233" r="53564"/>
            <a:stretch/>
          </p:blipFill>
          <p:spPr>
            <a:xfrm>
              <a:off x="5211672" y="2093044"/>
              <a:ext cx="2564295" cy="2015580"/>
            </a:xfrm>
            <a:prstGeom prst="rect">
              <a:avLst/>
            </a:prstGeom>
          </p:spPr>
        </p:pic>
        <p:sp>
          <p:nvSpPr>
            <p:cNvPr id="9" name="TextBox 8">
              <a:extLst>
                <a:ext uri="{FF2B5EF4-FFF2-40B4-BE49-F238E27FC236}">
                  <a16:creationId xmlns:a16="http://schemas.microsoft.com/office/drawing/2014/main" id="{FF67CB39-709D-4B30-B029-6B039485591A}"/>
                </a:ext>
              </a:extLst>
            </p:cNvPr>
            <p:cNvSpPr txBox="1"/>
            <p:nvPr/>
          </p:nvSpPr>
          <p:spPr>
            <a:xfrm>
              <a:off x="6246420" y="2061168"/>
              <a:ext cx="1529547" cy="707886"/>
            </a:xfrm>
            <a:prstGeom prst="rect">
              <a:avLst/>
            </a:prstGeom>
            <a:solidFill>
              <a:schemeClr val="bg1"/>
            </a:solidFill>
            <a:ln>
              <a:solidFill>
                <a:schemeClr val="tx1"/>
              </a:solidFill>
            </a:ln>
          </p:spPr>
          <p:txBody>
            <a:bodyPr wrap="square" rtlCol="0">
              <a:spAutoFit/>
            </a:bodyPr>
            <a:lstStyle/>
            <a:p>
              <a:r>
                <a:rPr lang="en-US" sz="2000" dirty="0"/>
                <a:t> </a:t>
              </a:r>
            </a:p>
            <a:p>
              <a:r>
                <a:rPr lang="en-US" sz="2000" dirty="0"/>
                <a:t>     Spatters</a:t>
              </a:r>
            </a:p>
          </p:txBody>
        </p:sp>
      </p:grpSp>
      <p:grpSp>
        <p:nvGrpSpPr>
          <p:cNvPr id="10" name="Group 9">
            <a:extLst>
              <a:ext uri="{FF2B5EF4-FFF2-40B4-BE49-F238E27FC236}">
                <a16:creationId xmlns:a16="http://schemas.microsoft.com/office/drawing/2014/main" id="{DF345E9E-F4C7-4702-9273-FD47470C2892}"/>
              </a:ext>
            </a:extLst>
          </p:cNvPr>
          <p:cNvGrpSpPr/>
          <p:nvPr/>
        </p:nvGrpSpPr>
        <p:grpSpPr>
          <a:xfrm>
            <a:off x="8856416" y="1687012"/>
            <a:ext cx="2497384" cy="1752550"/>
            <a:chOff x="8780923" y="2093044"/>
            <a:chExt cx="2497384" cy="1752550"/>
          </a:xfrm>
        </p:grpSpPr>
        <p:pic>
          <p:nvPicPr>
            <p:cNvPr id="11" name="Picture 10" descr="A close up of a stone wall&#10;&#10;Description automatically generated">
              <a:extLst>
                <a:ext uri="{FF2B5EF4-FFF2-40B4-BE49-F238E27FC236}">
                  <a16:creationId xmlns:a16="http://schemas.microsoft.com/office/drawing/2014/main" id="{D8EE698A-809F-4E94-9D40-39D29258F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153340" y="1720627"/>
              <a:ext cx="1752550" cy="2497384"/>
            </a:xfrm>
            <a:prstGeom prst="rect">
              <a:avLst/>
            </a:prstGeom>
          </p:spPr>
        </p:pic>
        <p:sp>
          <p:nvSpPr>
            <p:cNvPr id="12" name="TextBox 11">
              <a:extLst>
                <a:ext uri="{FF2B5EF4-FFF2-40B4-BE49-F238E27FC236}">
                  <a16:creationId xmlns:a16="http://schemas.microsoft.com/office/drawing/2014/main" id="{6078FB17-9AF8-4315-B796-86F46B247185}"/>
                </a:ext>
              </a:extLst>
            </p:cNvPr>
            <p:cNvSpPr txBox="1"/>
            <p:nvPr/>
          </p:nvSpPr>
          <p:spPr>
            <a:xfrm>
              <a:off x="9407822" y="3474322"/>
              <a:ext cx="939268" cy="371271"/>
            </a:xfrm>
            <a:prstGeom prst="rect">
              <a:avLst/>
            </a:prstGeom>
            <a:solidFill>
              <a:schemeClr val="bg1"/>
            </a:solidFill>
            <a:ln>
              <a:solidFill>
                <a:schemeClr val="tx1"/>
              </a:solidFill>
            </a:ln>
          </p:spPr>
          <p:txBody>
            <a:bodyPr wrap="square" rtlCol="0">
              <a:spAutoFit/>
            </a:bodyPr>
            <a:lstStyle/>
            <a:p>
              <a:r>
                <a:rPr lang="en-US" dirty="0"/>
                <a:t>Cracks</a:t>
              </a:r>
            </a:p>
          </p:txBody>
        </p:sp>
      </p:grpSp>
      <p:grpSp>
        <p:nvGrpSpPr>
          <p:cNvPr id="13" name="Group 12">
            <a:extLst>
              <a:ext uri="{FF2B5EF4-FFF2-40B4-BE49-F238E27FC236}">
                <a16:creationId xmlns:a16="http://schemas.microsoft.com/office/drawing/2014/main" id="{2D4623DA-C8C5-4433-A501-523B5E5A16C8}"/>
              </a:ext>
            </a:extLst>
          </p:cNvPr>
          <p:cNvGrpSpPr/>
          <p:nvPr/>
        </p:nvGrpSpPr>
        <p:grpSpPr>
          <a:xfrm>
            <a:off x="1453199" y="4133784"/>
            <a:ext cx="3796031" cy="1866966"/>
            <a:chOff x="7514886" y="4699683"/>
            <a:chExt cx="3796031" cy="1866966"/>
          </a:xfrm>
        </p:grpSpPr>
        <p:pic>
          <p:nvPicPr>
            <p:cNvPr id="14" name="Picture 13" descr="A picture containing sitting, fruit, cake, food&#10;&#10;Description automatically generated">
              <a:extLst>
                <a:ext uri="{FF2B5EF4-FFF2-40B4-BE49-F238E27FC236}">
                  <a16:creationId xmlns:a16="http://schemas.microsoft.com/office/drawing/2014/main" id="{DDAB21F1-F945-4B0A-890D-B975F200A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4886" y="4699683"/>
              <a:ext cx="3796031" cy="1506549"/>
            </a:xfrm>
            <a:prstGeom prst="rect">
              <a:avLst/>
            </a:prstGeom>
          </p:spPr>
        </p:pic>
        <p:sp>
          <p:nvSpPr>
            <p:cNvPr id="15" name="TextBox 14">
              <a:extLst>
                <a:ext uri="{FF2B5EF4-FFF2-40B4-BE49-F238E27FC236}">
                  <a16:creationId xmlns:a16="http://schemas.microsoft.com/office/drawing/2014/main" id="{FF470B7A-6240-428F-A3B8-DFBFBA72395E}"/>
                </a:ext>
              </a:extLst>
            </p:cNvPr>
            <p:cNvSpPr txBox="1"/>
            <p:nvPr/>
          </p:nvSpPr>
          <p:spPr>
            <a:xfrm>
              <a:off x="8893463" y="6197317"/>
              <a:ext cx="1201277" cy="369332"/>
            </a:xfrm>
            <a:prstGeom prst="rect">
              <a:avLst/>
            </a:prstGeom>
            <a:solidFill>
              <a:schemeClr val="bg1"/>
            </a:solidFill>
            <a:ln>
              <a:solidFill>
                <a:schemeClr val="tx1"/>
              </a:solidFill>
            </a:ln>
          </p:spPr>
          <p:txBody>
            <a:bodyPr wrap="square" rtlCol="0">
              <a:spAutoFit/>
            </a:bodyPr>
            <a:lstStyle/>
            <a:p>
              <a:r>
                <a:rPr lang="en-US" dirty="0"/>
                <a:t>Oxidation</a:t>
              </a:r>
            </a:p>
          </p:txBody>
        </p:sp>
      </p:grpSp>
      <p:grpSp>
        <p:nvGrpSpPr>
          <p:cNvPr id="16" name="Group 15">
            <a:extLst>
              <a:ext uri="{FF2B5EF4-FFF2-40B4-BE49-F238E27FC236}">
                <a16:creationId xmlns:a16="http://schemas.microsoft.com/office/drawing/2014/main" id="{DA45C9EA-3D88-4761-8273-A5A13320C994}"/>
              </a:ext>
            </a:extLst>
          </p:cNvPr>
          <p:cNvGrpSpPr/>
          <p:nvPr/>
        </p:nvGrpSpPr>
        <p:grpSpPr>
          <a:xfrm>
            <a:off x="6026766" y="4188874"/>
            <a:ext cx="2705430" cy="1627672"/>
            <a:chOff x="5713029" y="4663370"/>
            <a:chExt cx="2705430" cy="1627672"/>
          </a:xfrm>
        </p:grpSpPr>
        <p:pic>
          <p:nvPicPr>
            <p:cNvPr id="17" name="Picture 16" descr="A picture containing dog, small, sitting, laying&#10;&#10;Description automatically generated">
              <a:extLst>
                <a:ext uri="{FF2B5EF4-FFF2-40B4-BE49-F238E27FC236}">
                  <a16:creationId xmlns:a16="http://schemas.microsoft.com/office/drawing/2014/main" id="{30A2C947-EADE-49E1-B14D-F9FAB7F440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3029" y="4663370"/>
              <a:ext cx="2705430" cy="1627672"/>
            </a:xfrm>
            <a:prstGeom prst="rect">
              <a:avLst/>
            </a:prstGeom>
          </p:spPr>
        </p:pic>
        <p:sp>
          <p:nvSpPr>
            <p:cNvPr id="18" name="TextBox 17">
              <a:extLst>
                <a:ext uri="{FF2B5EF4-FFF2-40B4-BE49-F238E27FC236}">
                  <a16:creationId xmlns:a16="http://schemas.microsoft.com/office/drawing/2014/main" id="{41CA0CC7-4E9E-4D82-932D-51DE1A306D26}"/>
                </a:ext>
              </a:extLst>
            </p:cNvPr>
            <p:cNvSpPr txBox="1"/>
            <p:nvPr/>
          </p:nvSpPr>
          <p:spPr>
            <a:xfrm>
              <a:off x="6409848" y="4760208"/>
              <a:ext cx="1447782" cy="455070"/>
            </a:xfrm>
            <a:prstGeom prst="rect">
              <a:avLst/>
            </a:prstGeom>
            <a:solidFill>
              <a:schemeClr val="bg1"/>
            </a:solidFill>
            <a:ln>
              <a:solidFill>
                <a:schemeClr val="tx1"/>
              </a:solidFill>
            </a:ln>
          </p:spPr>
          <p:txBody>
            <a:bodyPr wrap="none" rtlCol="0">
              <a:spAutoFit/>
            </a:bodyPr>
            <a:lstStyle/>
            <a:p>
              <a:r>
                <a:rPr lang="en-US" dirty="0"/>
                <a:t>Porosity</a:t>
              </a:r>
            </a:p>
          </p:txBody>
        </p:sp>
      </p:grpSp>
      <p:grpSp>
        <p:nvGrpSpPr>
          <p:cNvPr id="19" name="Group 18">
            <a:extLst>
              <a:ext uri="{FF2B5EF4-FFF2-40B4-BE49-F238E27FC236}">
                <a16:creationId xmlns:a16="http://schemas.microsoft.com/office/drawing/2014/main" id="{CE4F009B-6960-4255-8E39-20C0CEF54F2E}"/>
              </a:ext>
            </a:extLst>
          </p:cNvPr>
          <p:cNvGrpSpPr/>
          <p:nvPr/>
        </p:nvGrpSpPr>
        <p:grpSpPr>
          <a:xfrm>
            <a:off x="8856416" y="4354789"/>
            <a:ext cx="2733933" cy="1416964"/>
            <a:chOff x="502159" y="4708221"/>
            <a:chExt cx="2733933" cy="1416964"/>
          </a:xfrm>
        </p:grpSpPr>
        <p:grpSp>
          <p:nvGrpSpPr>
            <p:cNvPr id="20" name="Group 19">
              <a:extLst>
                <a:ext uri="{FF2B5EF4-FFF2-40B4-BE49-F238E27FC236}">
                  <a16:creationId xmlns:a16="http://schemas.microsoft.com/office/drawing/2014/main" id="{F24694F3-5FAB-4C6B-AFE0-01F556EEDD3E}"/>
                </a:ext>
              </a:extLst>
            </p:cNvPr>
            <p:cNvGrpSpPr/>
            <p:nvPr/>
          </p:nvGrpSpPr>
          <p:grpSpPr>
            <a:xfrm>
              <a:off x="502159" y="4708221"/>
              <a:ext cx="2733933" cy="1416964"/>
              <a:chOff x="514859" y="4677946"/>
              <a:chExt cx="2733933" cy="1416964"/>
            </a:xfrm>
          </p:grpSpPr>
          <p:pic>
            <p:nvPicPr>
              <p:cNvPr id="22" name="Picture 21" descr="A close up&#10;&#10;Description automatically generated">
                <a:extLst>
                  <a:ext uri="{FF2B5EF4-FFF2-40B4-BE49-F238E27FC236}">
                    <a16:creationId xmlns:a16="http://schemas.microsoft.com/office/drawing/2014/main" id="{C3877BAE-BA82-4BCA-9B79-C51D33EEC0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606445" y="3727441"/>
                <a:ext cx="550762" cy="2733933"/>
              </a:xfrm>
              <a:prstGeom prst="rect">
                <a:avLst/>
              </a:prstGeom>
            </p:spPr>
          </p:pic>
          <p:sp>
            <p:nvSpPr>
              <p:cNvPr id="23" name="Oval 22">
                <a:extLst>
                  <a:ext uri="{FF2B5EF4-FFF2-40B4-BE49-F238E27FC236}">
                    <a16:creationId xmlns:a16="http://schemas.microsoft.com/office/drawing/2014/main" id="{D54D5361-2638-4577-A510-350108578CAD}"/>
                  </a:ext>
                </a:extLst>
              </p:cNvPr>
              <p:cNvSpPr/>
              <p:nvPr/>
            </p:nvSpPr>
            <p:spPr>
              <a:xfrm>
                <a:off x="1812883" y="4677946"/>
                <a:ext cx="998402" cy="9065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TextBox 23">
                <a:extLst>
                  <a:ext uri="{FF2B5EF4-FFF2-40B4-BE49-F238E27FC236}">
                    <a16:creationId xmlns:a16="http://schemas.microsoft.com/office/drawing/2014/main" id="{4D53B890-437F-4AB8-A26A-ECDEFBD7819C}"/>
                  </a:ext>
                </a:extLst>
              </p:cNvPr>
              <p:cNvSpPr txBox="1"/>
              <p:nvPr/>
            </p:nvSpPr>
            <p:spPr>
              <a:xfrm>
                <a:off x="1109174" y="5725578"/>
                <a:ext cx="1963732" cy="369332"/>
              </a:xfrm>
              <a:prstGeom prst="rect">
                <a:avLst/>
              </a:prstGeom>
              <a:solidFill>
                <a:schemeClr val="bg1"/>
              </a:solidFill>
              <a:ln>
                <a:solidFill>
                  <a:schemeClr val="tx1"/>
                </a:solidFill>
              </a:ln>
            </p:spPr>
            <p:txBody>
              <a:bodyPr wrap="square" rtlCol="0">
                <a:spAutoFit/>
              </a:bodyPr>
              <a:lstStyle/>
              <a:p>
                <a:r>
                  <a:rPr lang="en-US" dirty="0"/>
                  <a:t>Geometric Defects</a:t>
                </a:r>
              </a:p>
            </p:txBody>
          </p:sp>
        </p:grpSp>
        <p:cxnSp>
          <p:nvCxnSpPr>
            <p:cNvPr id="21" name="Straight Arrow Connector 20">
              <a:extLst>
                <a:ext uri="{FF2B5EF4-FFF2-40B4-BE49-F238E27FC236}">
                  <a16:creationId xmlns:a16="http://schemas.microsoft.com/office/drawing/2014/main" id="{09F61B65-7113-47E6-AB55-581C69C4D421}"/>
                </a:ext>
              </a:extLst>
            </p:cNvPr>
            <p:cNvCxnSpPr>
              <a:stCxn id="23" idx="3"/>
            </p:cNvCxnSpPr>
            <p:nvPr/>
          </p:nvCxnSpPr>
          <p:spPr>
            <a:xfrm flipH="1">
              <a:off x="1869126" y="5482012"/>
              <a:ext cx="77270" cy="266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34121339"/>
      </p:ext>
    </p:extLst>
  </p:cSld>
  <p:clrMapOvr>
    <a:masterClrMapping/>
  </p:clrMapOvr>
  <mc:AlternateContent xmlns:mc="http://schemas.openxmlformats.org/markup-compatibility/2006" xmlns:p14="http://schemas.microsoft.com/office/powerpoint/2010/main">
    <mc:Choice Requires="p14">
      <p:transition spd="slow" p14:dur="2000" advTm="16124"/>
    </mc:Choice>
    <mc:Fallback xmlns="">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9818" y="4846759"/>
            <a:ext cx="4574852" cy="2308324"/>
          </a:xfrm>
          <a:prstGeom prst="rect">
            <a:avLst/>
          </a:prstGeom>
          <a:noFill/>
        </p:spPr>
        <p:txBody>
          <a:bodyPr wrap="square" rtlCol="0">
            <a:spAutoFit/>
          </a:bodyPr>
          <a:lstStyle/>
          <a:p>
            <a:r>
              <a:rPr lang="en-GB" sz="2400" dirty="0">
                <a:solidFill>
                  <a:schemeClr val="bg1"/>
                </a:solidFill>
                <a:latin typeface="Helvetica" charset="0"/>
                <a:ea typeface="Helvetica" charset="0"/>
                <a:cs typeface="Helvetica" charset="0"/>
              </a:rPr>
              <a:t>Causes of joint injury. </a:t>
            </a:r>
          </a:p>
          <a:p>
            <a:r>
              <a:rPr lang="en-GB" sz="2400" dirty="0">
                <a:solidFill>
                  <a:schemeClr val="bg1"/>
                </a:solidFill>
                <a:latin typeface="Helvetica" charset="0"/>
                <a:ea typeface="Helvetica" charset="0"/>
                <a:cs typeface="Helvetica" charset="0"/>
              </a:rPr>
              <a:t>1) Sport injuries. </a:t>
            </a:r>
          </a:p>
          <a:p>
            <a:r>
              <a:rPr lang="en-GB" sz="2400" dirty="0">
                <a:solidFill>
                  <a:schemeClr val="bg1"/>
                </a:solidFill>
                <a:latin typeface="Helvetica" charset="0"/>
                <a:ea typeface="Helvetica" charset="0"/>
                <a:cs typeface="Helvetica" charset="0"/>
              </a:rPr>
              <a:t>2) Osteoarthritis</a:t>
            </a:r>
          </a:p>
          <a:p>
            <a:r>
              <a:rPr lang="en-GB" sz="2400" dirty="0">
                <a:solidFill>
                  <a:schemeClr val="bg1"/>
                </a:solidFill>
                <a:latin typeface="Helvetica" charset="0"/>
                <a:ea typeface="Helvetica" charset="0"/>
                <a:cs typeface="Helvetica" charset="0"/>
              </a:rPr>
              <a:t>3) Other types of disease </a:t>
            </a:r>
          </a:p>
          <a:p>
            <a:r>
              <a:rPr lang="en-GB" sz="2400" dirty="0">
                <a:solidFill>
                  <a:schemeClr val="bg1"/>
                </a:solidFill>
                <a:latin typeface="Helvetica" charset="0"/>
                <a:ea typeface="Helvetica" charset="0"/>
                <a:cs typeface="Helvetica" charset="0"/>
              </a:rPr>
              <a:t>(Example: Gout)</a:t>
            </a:r>
          </a:p>
          <a:p>
            <a:endParaRPr lang="en-GB" sz="2400" dirty="0">
              <a:solidFill>
                <a:schemeClr val="bg1"/>
              </a:solidFill>
              <a:latin typeface="Helvetica" charset="0"/>
              <a:ea typeface="Helvetica" charset="0"/>
              <a:cs typeface="Helvetica" charset="0"/>
            </a:endParaRPr>
          </a:p>
        </p:txBody>
      </p:sp>
      <p:sp>
        <p:nvSpPr>
          <p:cNvPr id="27" name="Rectangle 26"/>
          <p:cNvSpPr/>
          <p:nvPr/>
        </p:nvSpPr>
        <p:spPr>
          <a:xfrm flipV="1">
            <a:off x="0" y="-1"/>
            <a:ext cx="12192000" cy="2760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p:cNvSpPr txBox="1">
            <a:spLocks/>
          </p:cNvSpPr>
          <p:nvPr/>
        </p:nvSpPr>
        <p:spPr>
          <a:xfrm>
            <a:off x="0" y="-140840"/>
            <a:ext cx="12192000" cy="55772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solidFill>
                  <a:srgbClr val="35D3FF"/>
                </a:solidFill>
              </a:rPr>
              <a:t>Introduction</a:t>
            </a:r>
            <a:r>
              <a:rPr lang="en-GB" sz="1800" dirty="0"/>
              <a:t>	</a:t>
            </a:r>
            <a:r>
              <a:rPr lang="en-GB" sz="1800" dirty="0">
                <a:solidFill>
                  <a:schemeClr val="tx1">
                    <a:lumMod val="75000"/>
                    <a:lumOff val="25000"/>
                  </a:schemeClr>
                </a:solidFill>
              </a:rPr>
              <a:t>Related Work 	      Propose Research 	Preliminary Results		Further Direction	          Q&amp;A</a:t>
            </a:r>
          </a:p>
        </p:txBody>
      </p:sp>
      <p:sp>
        <p:nvSpPr>
          <p:cNvPr id="32" name="TextBox 31">
            <a:extLst>
              <a:ext uri="{FF2B5EF4-FFF2-40B4-BE49-F238E27FC236}">
                <a16:creationId xmlns:a16="http://schemas.microsoft.com/office/drawing/2014/main" id="{1EC3730B-5E78-49F6-9FF0-33434819B7D5}"/>
              </a:ext>
            </a:extLst>
          </p:cNvPr>
          <p:cNvSpPr txBox="1"/>
          <p:nvPr/>
        </p:nvSpPr>
        <p:spPr>
          <a:xfrm>
            <a:off x="265024" y="539390"/>
            <a:ext cx="1063558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Defects in WAAM</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D6CB189A-26FA-4FA3-AFF1-DDC7F98FF510}"/>
              </a:ext>
            </a:extLst>
          </p:cNvPr>
          <p:cNvSpPr>
            <a:spLocks noGrp="1"/>
          </p:cNvSpPr>
          <p:nvPr>
            <p:ph idx="1"/>
          </p:nvPr>
        </p:nvSpPr>
        <p:spPr>
          <a:xfrm>
            <a:off x="838200" y="1825625"/>
            <a:ext cx="10515600" cy="4351338"/>
          </a:xfrm>
        </p:spPr>
        <p:txBody>
          <a:bodyPr/>
          <a:lstStyle/>
          <a:p>
            <a:r>
              <a:rPr lang="en-SG" dirty="0">
                <a:latin typeface="Times New Roman" panose="02020603050405020304" pitchFamily="18" charset="0"/>
                <a:cs typeface="Times New Roman" panose="02020603050405020304" pitchFamily="18" charset="0"/>
              </a:rPr>
              <a:t>Distortion : </a:t>
            </a:r>
            <a:r>
              <a:rPr lang="en-US" dirty="0">
                <a:latin typeface="Times New Roman" panose="02020603050405020304" pitchFamily="18" charset="0"/>
                <a:cs typeface="Times New Roman" panose="02020603050405020304" pitchFamily="18" charset="0"/>
              </a:rPr>
              <a:t>Shrinkage or bending of the WAAM product</a:t>
            </a:r>
          </a:p>
          <a:p>
            <a:pPr lvl="1"/>
            <a:r>
              <a:rPr lang="en-US" dirty="0">
                <a:latin typeface="Times New Roman" panose="02020603050405020304" pitchFamily="18" charset="0"/>
                <a:cs typeface="Times New Roman" panose="02020603050405020304" pitchFamily="18" charset="0"/>
              </a:rPr>
              <a:t>Excessive heat input</a:t>
            </a:r>
          </a:p>
          <a:p>
            <a:r>
              <a:rPr lang="en-US" dirty="0">
                <a:latin typeface="Times New Roman" panose="02020603050405020304" pitchFamily="18" charset="0"/>
                <a:cs typeface="Times New Roman" panose="02020603050405020304" pitchFamily="18" charset="0"/>
              </a:rPr>
              <a:t>Spatters: Weld metal droplets that expelled from weld pool</a:t>
            </a:r>
          </a:p>
          <a:p>
            <a:pPr lvl="1"/>
            <a:r>
              <a:rPr lang="en-US" dirty="0">
                <a:latin typeface="Times New Roman" panose="02020603050405020304" pitchFamily="18" charset="0"/>
                <a:cs typeface="Times New Roman" panose="02020603050405020304" pitchFamily="18" charset="0"/>
              </a:rPr>
              <a:t>Incorrect weld parameters</a:t>
            </a:r>
            <a:endParaRPr lang="en-SG"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Cracks: A line in the WAAM product which contributes to premature failure</a:t>
            </a:r>
          </a:p>
          <a:p>
            <a:pPr lvl="1"/>
            <a:r>
              <a:rPr lang="en-US" dirty="0">
                <a:latin typeface="Times New Roman" panose="02020603050405020304" pitchFamily="18" charset="0"/>
                <a:cs typeface="Times New Roman" panose="02020603050405020304" pitchFamily="18" charset="0"/>
              </a:rPr>
              <a:t>Incorrect choice of weld metal, high welding speed with low current etc. </a:t>
            </a:r>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p>
        </p:txBody>
      </p:sp>
      <p:grpSp>
        <p:nvGrpSpPr>
          <p:cNvPr id="17" name="Group 16">
            <a:extLst>
              <a:ext uri="{FF2B5EF4-FFF2-40B4-BE49-F238E27FC236}">
                <a16:creationId xmlns:a16="http://schemas.microsoft.com/office/drawing/2014/main" id="{70EB0865-794B-4E2C-AB02-326F90222E4D}"/>
              </a:ext>
            </a:extLst>
          </p:cNvPr>
          <p:cNvGrpSpPr/>
          <p:nvPr/>
        </p:nvGrpSpPr>
        <p:grpSpPr>
          <a:xfrm>
            <a:off x="457007" y="5338139"/>
            <a:ext cx="3478631" cy="1325563"/>
            <a:chOff x="104896" y="2445863"/>
            <a:chExt cx="4671438" cy="1580119"/>
          </a:xfrm>
        </p:grpSpPr>
        <p:pic>
          <p:nvPicPr>
            <p:cNvPr id="20" name="Picture 19" descr="A picture containing sitting, table, kitchen, laying&#10;&#10;Description automatically generated">
              <a:extLst>
                <a:ext uri="{FF2B5EF4-FFF2-40B4-BE49-F238E27FC236}">
                  <a16:creationId xmlns:a16="http://schemas.microsoft.com/office/drawing/2014/main" id="{49A5FDFE-6AAB-4AB1-8BC9-8013CDDA4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6" y="2445863"/>
              <a:ext cx="4671438" cy="1369558"/>
            </a:xfrm>
            <a:prstGeom prst="rect">
              <a:avLst/>
            </a:prstGeom>
          </p:spPr>
        </p:pic>
        <p:sp>
          <p:nvSpPr>
            <p:cNvPr id="21" name="TextBox 20">
              <a:extLst>
                <a:ext uri="{FF2B5EF4-FFF2-40B4-BE49-F238E27FC236}">
                  <a16:creationId xmlns:a16="http://schemas.microsoft.com/office/drawing/2014/main" id="{88EE39AB-6FAC-42C0-B5AF-A47E8BEFB99F}"/>
                </a:ext>
              </a:extLst>
            </p:cNvPr>
            <p:cNvSpPr txBox="1"/>
            <p:nvPr/>
          </p:nvSpPr>
          <p:spPr>
            <a:xfrm>
              <a:off x="1515029" y="3656650"/>
              <a:ext cx="1493178" cy="369332"/>
            </a:xfrm>
            <a:prstGeom prst="rect">
              <a:avLst/>
            </a:prstGeom>
            <a:solidFill>
              <a:schemeClr val="bg1"/>
            </a:solidFill>
            <a:ln>
              <a:solidFill>
                <a:schemeClr val="tx1"/>
              </a:solidFill>
            </a:ln>
          </p:spPr>
          <p:txBody>
            <a:bodyPr wrap="square" rtlCol="0">
              <a:spAutoFit/>
            </a:bodyPr>
            <a:lstStyle/>
            <a:p>
              <a:r>
                <a:rPr lang="en-US" dirty="0"/>
                <a:t>Distortion</a:t>
              </a:r>
            </a:p>
          </p:txBody>
        </p:sp>
      </p:grpSp>
      <p:grpSp>
        <p:nvGrpSpPr>
          <p:cNvPr id="22" name="Group 21">
            <a:extLst>
              <a:ext uri="{FF2B5EF4-FFF2-40B4-BE49-F238E27FC236}">
                <a16:creationId xmlns:a16="http://schemas.microsoft.com/office/drawing/2014/main" id="{B10D1EB6-8088-457A-BB34-B3FA9C00452B}"/>
              </a:ext>
            </a:extLst>
          </p:cNvPr>
          <p:cNvGrpSpPr/>
          <p:nvPr/>
        </p:nvGrpSpPr>
        <p:grpSpPr>
          <a:xfrm>
            <a:off x="4206184" y="4923600"/>
            <a:ext cx="2418347" cy="1934400"/>
            <a:chOff x="5211672" y="2061168"/>
            <a:chExt cx="2564295" cy="2047456"/>
          </a:xfrm>
        </p:grpSpPr>
        <p:pic>
          <p:nvPicPr>
            <p:cNvPr id="23" name="Content Placeholder 4">
              <a:extLst>
                <a:ext uri="{FF2B5EF4-FFF2-40B4-BE49-F238E27FC236}">
                  <a16:creationId xmlns:a16="http://schemas.microsoft.com/office/drawing/2014/main" id="{8C48A4DA-33A3-4F5A-995B-D4CE3229A3BB}"/>
                </a:ext>
              </a:extLst>
            </p:cNvPr>
            <p:cNvPicPr>
              <a:picLocks noChangeAspect="1"/>
            </p:cNvPicPr>
            <p:nvPr/>
          </p:nvPicPr>
          <p:blipFill rotWithShape="1">
            <a:blip r:embed="rId4"/>
            <a:srcRect l="10233" r="53564"/>
            <a:stretch/>
          </p:blipFill>
          <p:spPr>
            <a:xfrm>
              <a:off x="5211672" y="2093044"/>
              <a:ext cx="2564295" cy="2015580"/>
            </a:xfrm>
            <a:prstGeom prst="rect">
              <a:avLst/>
            </a:prstGeom>
          </p:spPr>
        </p:pic>
        <p:sp>
          <p:nvSpPr>
            <p:cNvPr id="24" name="TextBox 23">
              <a:extLst>
                <a:ext uri="{FF2B5EF4-FFF2-40B4-BE49-F238E27FC236}">
                  <a16:creationId xmlns:a16="http://schemas.microsoft.com/office/drawing/2014/main" id="{6B2EFF32-B4FF-42E4-AA6C-DDA5D8FB2307}"/>
                </a:ext>
              </a:extLst>
            </p:cNvPr>
            <p:cNvSpPr txBox="1"/>
            <p:nvPr/>
          </p:nvSpPr>
          <p:spPr>
            <a:xfrm>
              <a:off x="6246420" y="2061168"/>
              <a:ext cx="1529547" cy="707886"/>
            </a:xfrm>
            <a:prstGeom prst="rect">
              <a:avLst/>
            </a:prstGeom>
            <a:solidFill>
              <a:schemeClr val="bg1"/>
            </a:solidFill>
            <a:ln>
              <a:solidFill>
                <a:schemeClr val="tx1"/>
              </a:solidFill>
            </a:ln>
          </p:spPr>
          <p:txBody>
            <a:bodyPr wrap="square" rtlCol="0">
              <a:spAutoFit/>
            </a:bodyPr>
            <a:lstStyle/>
            <a:p>
              <a:r>
                <a:rPr lang="en-US" sz="2000" dirty="0"/>
                <a:t> </a:t>
              </a:r>
            </a:p>
            <a:p>
              <a:r>
                <a:rPr lang="en-US" sz="2000" dirty="0"/>
                <a:t>     Spatters</a:t>
              </a:r>
            </a:p>
          </p:txBody>
        </p:sp>
      </p:grpSp>
      <p:grpSp>
        <p:nvGrpSpPr>
          <p:cNvPr id="25" name="Group 24">
            <a:extLst>
              <a:ext uri="{FF2B5EF4-FFF2-40B4-BE49-F238E27FC236}">
                <a16:creationId xmlns:a16="http://schemas.microsoft.com/office/drawing/2014/main" id="{240945DA-FDE1-4B0F-856D-B26FB73C04BC}"/>
              </a:ext>
            </a:extLst>
          </p:cNvPr>
          <p:cNvGrpSpPr/>
          <p:nvPr/>
        </p:nvGrpSpPr>
        <p:grpSpPr>
          <a:xfrm>
            <a:off x="7194601" y="4923600"/>
            <a:ext cx="2497384" cy="1752550"/>
            <a:chOff x="8780923" y="2093044"/>
            <a:chExt cx="2497384" cy="1752550"/>
          </a:xfrm>
        </p:grpSpPr>
        <p:pic>
          <p:nvPicPr>
            <p:cNvPr id="26" name="Picture 25" descr="A close up of a stone wall&#10;&#10;Description automatically generated">
              <a:extLst>
                <a:ext uri="{FF2B5EF4-FFF2-40B4-BE49-F238E27FC236}">
                  <a16:creationId xmlns:a16="http://schemas.microsoft.com/office/drawing/2014/main" id="{9008DD9B-0291-4B8B-891D-E4E904106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153340" y="1720627"/>
              <a:ext cx="1752550" cy="2497384"/>
            </a:xfrm>
            <a:prstGeom prst="rect">
              <a:avLst/>
            </a:prstGeom>
          </p:spPr>
        </p:pic>
        <p:sp>
          <p:nvSpPr>
            <p:cNvPr id="30" name="TextBox 29">
              <a:extLst>
                <a:ext uri="{FF2B5EF4-FFF2-40B4-BE49-F238E27FC236}">
                  <a16:creationId xmlns:a16="http://schemas.microsoft.com/office/drawing/2014/main" id="{E2E042DE-E9F8-420E-B59A-99CE0D19D6EF}"/>
                </a:ext>
              </a:extLst>
            </p:cNvPr>
            <p:cNvSpPr txBox="1"/>
            <p:nvPr/>
          </p:nvSpPr>
          <p:spPr>
            <a:xfrm>
              <a:off x="9407822" y="3474322"/>
              <a:ext cx="939268" cy="371271"/>
            </a:xfrm>
            <a:prstGeom prst="rect">
              <a:avLst/>
            </a:prstGeom>
            <a:solidFill>
              <a:schemeClr val="bg1"/>
            </a:solidFill>
            <a:ln>
              <a:solidFill>
                <a:schemeClr val="tx1"/>
              </a:solidFill>
            </a:ln>
          </p:spPr>
          <p:txBody>
            <a:bodyPr wrap="square" rtlCol="0">
              <a:spAutoFit/>
            </a:bodyPr>
            <a:lstStyle/>
            <a:p>
              <a:r>
                <a:rPr lang="en-US" dirty="0"/>
                <a:t>Cracks</a:t>
              </a:r>
            </a:p>
          </p:txBody>
        </p:sp>
      </p:grpSp>
    </p:spTree>
    <p:extLst>
      <p:ext uri="{BB962C8B-B14F-4D97-AF65-F5344CB8AC3E}">
        <p14:creationId xmlns:p14="http://schemas.microsoft.com/office/powerpoint/2010/main" val="6155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9818" y="4846759"/>
            <a:ext cx="4574852" cy="2308324"/>
          </a:xfrm>
          <a:prstGeom prst="rect">
            <a:avLst/>
          </a:prstGeom>
          <a:noFill/>
        </p:spPr>
        <p:txBody>
          <a:bodyPr wrap="square" rtlCol="0">
            <a:spAutoFit/>
          </a:bodyPr>
          <a:lstStyle/>
          <a:p>
            <a:r>
              <a:rPr lang="en-GB" sz="2400" dirty="0">
                <a:solidFill>
                  <a:schemeClr val="bg1"/>
                </a:solidFill>
                <a:latin typeface="Helvetica" charset="0"/>
                <a:ea typeface="Helvetica" charset="0"/>
                <a:cs typeface="Helvetica" charset="0"/>
              </a:rPr>
              <a:t>Causes of joint injury. </a:t>
            </a:r>
          </a:p>
          <a:p>
            <a:r>
              <a:rPr lang="en-GB" sz="2400" dirty="0">
                <a:solidFill>
                  <a:schemeClr val="bg1"/>
                </a:solidFill>
                <a:latin typeface="Helvetica" charset="0"/>
                <a:ea typeface="Helvetica" charset="0"/>
                <a:cs typeface="Helvetica" charset="0"/>
              </a:rPr>
              <a:t>1) Sport injuries. </a:t>
            </a:r>
          </a:p>
          <a:p>
            <a:r>
              <a:rPr lang="en-GB" sz="2400" dirty="0">
                <a:solidFill>
                  <a:schemeClr val="bg1"/>
                </a:solidFill>
                <a:latin typeface="Helvetica" charset="0"/>
                <a:ea typeface="Helvetica" charset="0"/>
                <a:cs typeface="Helvetica" charset="0"/>
              </a:rPr>
              <a:t>2) Osteoarthritis</a:t>
            </a:r>
          </a:p>
          <a:p>
            <a:r>
              <a:rPr lang="en-GB" sz="2400" dirty="0">
                <a:solidFill>
                  <a:schemeClr val="bg1"/>
                </a:solidFill>
                <a:latin typeface="Helvetica" charset="0"/>
                <a:ea typeface="Helvetica" charset="0"/>
                <a:cs typeface="Helvetica" charset="0"/>
              </a:rPr>
              <a:t>3) Other types of disease </a:t>
            </a:r>
          </a:p>
          <a:p>
            <a:r>
              <a:rPr lang="en-GB" sz="2400" dirty="0">
                <a:solidFill>
                  <a:schemeClr val="bg1"/>
                </a:solidFill>
                <a:latin typeface="Helvetica" charset="0"/>
                <a:ea typeface="Helvetica" charset="0"/>
                <a:cs typeface="Helvetica" charset="0"/>
              </a:rPr>
              <a:t>(Example: Gout)</a:t>
            </a:r>
          </a:p>
          <a:p>
            <a:endParaRPr lang="en-GB" sz="2400" dirty="0">
              <a:solidFill>
                <a:schemeClr val="bg1"/>
              </a:solidFill>
              <a:latin typeface="Helvetica" charset="0"/>
              <a:ea typeface="Helvetica" charset="0"/>
              <a:cs typeface="Helvetica" charset="0"/>
            </a:endParaRPr>
          </a:p>
        </p:txBody>
      </p:sp>
      <p:sp>
        <p:nvSpPr>
          <p:cNvPr id="27" name="Rectangle 26"/>
          <p:cNvSpPr/>
          <p:nvPr/>
        </p:nvSpPr>
        <p:spPr>
          <a:xfrm flipV="1">
            <a:off x="0" y="-1"/>
            <a:ext cx="12192000" cy="2760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p:cNvSpPr txBox="1">
            <a:spLocks/>
          </p:cNvSpPr>
          <p:nvPr/>
        </p:nvSpPr>
        <p:spPr>
          <a:xfrm>
            <a:off x="0" y="-140840"/>
            <a:ext cx="12192000" cy="55772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solidFill>
                  <a:srgbClr val="35D3FF"/>
                </a:solidFill>
              </a:rPr>
              <a:t>Introduction</a:t>
            </a:r>
            <a:r>
              <a:rPr lang="en-GB" sz="1800" dirty="0"/>
              <a:t>	</a:t>
            </a:r>
            <a:r>
              <a:rPr lang="en-GB" sz="1800" dirty="0">
                <a:solidFill>
                  <a:schemeClr val="tx1">
                    <a:lumMod val="75000"/>
                    <a:lumOff val="25000"/>
                  </a:schemeClr>
                </a:solidFill>
              </a:rPr>
              <a:t>Related Work 	      Propose Research 	Preliminary Results		Further Direction	          Q&amp;A</a:t>
            </a:r>
          </a:p>
        </p:txBody>
      </p:sp>
      <p:sp>
        <p:nvSpPr>
          <p:cNvPr id="32" name="TextBox 31">
            <a:extLst>
              <a:ext uri="{FF2B5EF4-FFF2-40B4-BE49-F238E27FC236}">
                <a16:creationId xmlns:a16="http://schemas.microsoft.com/office/drawing/2014/main" id="{1EC3730B-5E78-49F6-9FF0-33434819B7D5}"/>
              </a:ext>
            </a:extLst>
          </p:cNvPr>
          <p:cNvSpPr txBox="1"/>
          <p:nvPr/>
        </p:nvSpPr>
        <p:spPr>
          <a:xfrm>
            <a:off x="265024" y="539390"/>
            <a:ext cx="1063558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Defects in WAAM</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D6CB189A-26FA-4FA3-AFF1-DDC7F98FF510}"/>
              </a:ext>
            </a:extLst>
          </p:cNvPr>
          <p:cNvSpPr>
            <a:spLocks noGrp="1"/>
          </p:cNvSpPr>
          <p:nvPr>
            <p:ph idx="1"/>
          </p:nvPr>
        </p:nvSpPr>
        <p:spPr>
          <a:xfrm>
            <a:off x="838200" y="1825625"/>
            <a:ext cx="10515600" cy="4351338"/>
          </a:xfrm>
        </p:spPr>
        <p:txBody>
          <a:bodyPr>
            <a:normAutofit/>
          </a:bodyPr>
          <a:lstStyle/>
          <a:p>
            <a:r>
              <a:rPr lang="en-US" dirty="0">
                <a:latin typeface="Times New Roman" panose="02020603050405020304" pitchFamily="18" charset="0"/>
                <a:cs typeface="Times New Roman" panose="02020603050405020304" pitchFamily="18" charset="0"/>
              </a:rPr>
              <a:t>Oxidation</a:t>
            </a:r>
            <a:r>
              <a:rPr lang="en-SG"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Oxide films trapped within the weld metal</a:t>
            </a:r>
          </a:p>
          <a:p>
            <a:pPr lvl="1"/>
            <a:r>
              <a:rPr lang="en-US" dirty="0">
                <a:latin typeface="Times New Roman" panose="02020603050405020304" pitchFamily="18" charset="0"/>
                <a:cs typeface="Times New Roman" panose="02020603050405020304" pitchFamily="18" charset="0"/>
              </a:rPr>
              <a:t>Oxygen in shield gas, poor gas shielding</a:t>
            </a:r>
          </a:p>
          <a:p>
            <a:r>
              <a:rPr lang="en-US" dirty="0"/>
              <a:t>Porosity</a:t>
            </a:r>
            <a:r>
              <a:rPr lang="en-SG" dirty="0"/>
              <a:t> : </a:t>
            </a:r>
            <a:r>
              <a:rPr lang="en-US" dirty="0"/>
              <a:t>Voids in WAAM product</a:t>
            </a:r>
          </a:p>
          <a:p>
            <a:pPr lvl="1"/>
            <a:r>
              <a:rPr lang="en-US" dirty="0"/>
              <a:t>Weld metal contamination, presence of moisture, grease.</a:t>
            </a:r>
          </a:p>
          <a:p>
            <a:r>
              <a:rPr lang="en-US" dirty="0">
                <a:latin typeface="Times New Roman" panose="02020603050405020304" pitchFamily="18" charset="0"/>
                <a:cs typeface="Times New Roman" panose="02020603050405020304" pitchFamily="18" charset="0"/>
              </a:rPr>
              <a:t>Geometric defects </a:t>
            </a:r>
            <a:r>
              <a:rPr lang="en-SG"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Misshapen and incorrect weld size </a:t>
            </a:r>
          </a:p>
          <a:p>
            <a:pPr lvl="1"/>
            <a:r>
              <a:rPr lang="en-US" dirty="0">
                <a:latin typeface="Times New Roman" panose="02020603050405020304" pitchFamily="18" charset="0"/>
                <a:cs typeface="Times New Roman" panose="02020603050405020304" pitchFamily="18" charset="0"/>
              </a:rPr>
              <a:t>Poor welding technique and usage of incorrect weld parameters </a:t>
            </a:r>
            <a:endParaRPr lang="en-SG" dirty="0">
              <a:latin typeface="Times New Roman" panose="02020603050405020304" pitchFamily="18" charset="0"/>
              <a:cs typeface="Times New Roman" panose="02020603050405020304" pitchFamily="18" charset="0"/>
            </a:endParaRPr>
          </a:p>
          <a:p>
            <a:pPr marL="0" indent="0">
              <a:buNone/>
            </a:pPr>
            <a:endParaRPr lang="en-SG" dirty="0">
              <a:latin typeface="Times New Roman" panose="02020603050405020304" pitchFamily="18" charset="0"/>
              <a:cs typeface="Times New Roman" panose="02020603050405020304" pitchFamily="18" charset="0"/>
            </a:endParaRPr>
          </a:p>
          <a:p>
            <a:endParaRPr lang="en-SG" dirty="0"/>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p>
        </p:txBody>
      </p:sp>
      <p:grpSp>
        <p:nvGrpSpPr>
          <p:cNvPr id="16" name="Group 15">
            <a:extLst>
              <a:ext uri="{FF2B5EF4-FFF2-40B4-BE49-F238E27FC236}">
                <a16:creationId xmlns:a16="http://schemas.microsoft.com/office/drawing/2014/main" id="{129CABD6-00A9-47DC-951F-AC42B55855DD}"/>
              </a:ext>
            </a:extLst>
          </p:cNvPr>
          <p:cNvGrpSpPr/>
          <p:nvPr/>
        </p:nvGrpSpPr>
        <p:grpSpPr>
          <a:xfrm>
            <a:off x="415862" y="4886287"/>
            <a:ext cx="3440114" cy="1866966"/>
            <a:chOff x="7514886" y="4699683"/>
            <a:chExt cx="3796031" cy="1866966"/>
          </a:xfrm>
        </p:grpSpPr>
        <p:pic>
          <p:nvPicPr>
            <p:cNvPr id="18" name="Picture 17" descr="A picture containing sitting, fruit, cake, food&#10;&#10;Description automatically generated">
              <a:extLst>
                <a:ext uri="{FF2B5EF4-FFF2-40B4-BE49-F238E27FC236}">
                  <a16:creationId xmlns:a16="http://schemas.microsoft.com/office/drawing/2014/main" id="{359FAEF8-BD29-412C-B36D-17E2587B8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886" y="4699683"/>
              <a:ext cx="3796031" cy="1506549"/>
            </a:xfrm>
            <a:prstGeom prst="rect">
              <a:avLst/>
            </a:prstGeom>
          </p:spPr>
        </p:pic>
        <p:sp>
          <p:nvSpPr>
            <p:cNvPr id="19" name="TextBox 18">
              <a:extLst>
                <a:ext uri="{FF2B5EF4-FFF2-40B4-BE49-F238E27FC236}">
                  <a16:creationId xmlns:a16="http://schemas.microsoft.com/office/drawing/2014/main" id="{87228B13-F633-4A31-B359-063F2A334753}"/>
                </a:ext>
              </a:extLst>
            </p:cNvPr>
            <p:cNvSpPr txBox="1"/>
            <p:nvPr/>
          </p:nvSpPr>
          <p:spPr>
            <a:xfrm>
              <a:off x="8893463" y="6197317"/>
              <a:ext cx="1201277" cy="369332"/>
            </a:xfrm>
            <a:prstGeom prst="rect">
              <a:avLst/>
            </a:prstGeom>
            <a:solidFill>
              <a:schemeClr val="bg1"/>
            </a:solidFill>
            <a:ln>
              <a:solidFill>
                <a:schemeClr val="tx1"/>
              </a:solidFill>
            </a:ln>
          </p:spPr>
          <p:txBody>
            <a:bodyPr wrap="square" rtlCol="0">
              <a:spAutoFit/>
            </a:bodyPr>
            <a:lstStyle/>
            <a:p>
              <a:r>
                <a:rPr lang="en-US" dirty="0"/>
                <a:t>Oxidation</a:t>
              </a:r>
            </a:p>
          </p:txBody>
        </p:sp>
      </p:grpSp>
      <p:grpSp>
        <p:nvGrpSpPr>
          <p:cNvPr id="31" name="Group 30">
            <a:extLst>
              <a:ext uri="{FF2B5EF4-FFF2-40B4-BE49-F238E27FC236}">
                <a16:creationId xmlns:a16="http://schemas.microsoft.com/office/drawing/2014/main" id="{ABF03CA3-C820-438F-B5B0-13118D3E60EF}"/>
              </a:ext>
            </a:extLst>
          </p:cNvPr>
          <p:cNvGrpSpPr/>
          <p:nvPr/>
        </p:nvGrpSpPr>
        <p:grpSpPr>
          <a:xfrm>
            <a:off x="4334010" y="4825725"/>
            <a:ext cx="2705430" cy="1627672"/>
            <a:chOff x="5713029" y="4663370"/>
            <a:chExt cx="2705430" cy="1627672"/>
          </a:xfrm>
        </p:grpSpPr>
        <p:pic>
          <p:nvPicPr>
            <p:cNvPr id="33" name="Picture 32" descr="A picture containing dog, small, sitting, laying&#10;&#10;Description automatically generated">
              <a:extLst>
                <a:ext uri="{FF2B5EF4-FFF2-40B4-BE49-F238E27FC236}">
                  <a16:creationId xmlns:a16="http://schemas.microsoft.com/office/drawing/2014/main" id="{314138DF-77F0-4995-93CA-D86679FC9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029" y="4663370"/>
              <a:ext cx="2705430" cy="1627672"/>
            </a:xfrm>
            <a:prstGeom prst="rect">
              <a:avLst/>
            </a:prstGeom>
          </p:spPr>
        </p:pic>
        <p:sp>
          <p:nvSpPr>
            <p:cNvPr id="34" name="TextBox 33">
              <a:extLst>
                <a:ext uri="{FF2B5EF4-FFF2-40B4-BE49-F238E27FC236}">
                  <a16:creationId xmlns:a16="http://schemas.microsoft.com/office/drawing/2014/main" id="{3A465CE9-3F3B-4A3F-AD44-71821470F691}"/>
                </a:ext>
              </a:extLst>
            </p:cNvPr>
            <p:cNvSpPr txBox="1"/>
            <p:nvPr/>
          </p:nvSpPr>
          <p:spPr>
            <a:xfrm>
              <a:off x="6409848" y="4760208"/>
              <a:ext cx="1447782" cy="455070"/>
            </a:xfrm>
            <a:prstGeom prst="rect">
              <a:avLst/>
            </a:prstGeom>
            <a:solidFill>
              <a:schemeClr val="bg1"/>
            </a:solidFill>
            <a:ln>
              <a:solidFill>
                <a:schemeClr val="tx1"/>
              </a:solidFill>
            </a:ln>
          </p:spPr>
          <p:txBody>
            <a:bodyPr wrap="none" rtlCol="0">
              <a:spAutoFit/>
            </a:bodyPr>
            <a:lstStyle/>
            <a:p>
              <a:r>
                <a:rPr lang="en-US" dirty="0"/>
                <a:t>Porosity</a:t>
              </a:r>
            </a:p>
          </p:txBody>
        </p:sp>
      </p:grpSp>
      <p:grpSp>
        <p:nvGrpSpPr>
          <p:cNvPr id="35" name="Group 34">
            <a:extLst>
              <a:ext uri="{FF2B5EF4-FFF2-40B4-BE49-F238E27FC236}">
                <a16:creationId xmlns:a16="http://schemas.microsoft.com/office/drawing/2014/main" id="{11725541-7311-40BC-ABDA-FD3A475929DA}"/>
              </a:ext>
            </a:extLst>
          </p:cNvPr>
          <p:cNvGrpSpPr/>
          <p:nvPr/>
        </p:nvGrpSpPr>
        <p:grpSpPr>
          <a:xfrm>
            <a:off x="7533315" y="5036433"/>
            <a:ext cx="2733933" cy="1416964"/>
            <a:chOff x="502159" y="4708221"/>
            <a:chExt cx="2733933" cy="1416964"/>
          </a:xfrm>
        </p:grpSpPr>
        <p:grpSp>
          <p:nvGrpSpPr>
            <p:cNvPr id="36" name="Group 35">
              <a:extLst>
                <a:ext uri="{FF2B5EF4-FFF2-40B4-BE49-F238E27FC236}">
                  <a16:creationId xmlns:a16="http://schemas.microsoft.com/office/drawing/2014/main" id="{8EABBC02-6078-475E-B715-0F0E905CF27F}"/>
                </a:ext>
              </a:extLst>
            </p:cNvPr>
            <p:cNvGrpSpPr/>
            <p:nvPr/>
          </p:nvGrpSpPr>
          <p:grpSpPr>
            <a:xfrm>
              <a:off x="502159" y="4708221"/>
              <a:ext cx="2733933" cy="1416964"/>
              <a:chOff x="514859" y="4677946"/>
              <a:chExt cx="2733933" cy="1416964"/>
            </a:xfrm>
          </p:grpSpPr>
          <p:pic>
            <p:nvPicPr>
              <p:cNvPr id="38" name="Picture 37" descr="A close up&#10;&#10;Description automatically generated">
                <a:extLst>
                  <a:ext uri="{FF2B5EF4-FFF2-40B4-BE49-F238E27FC236}">
                    <a16:creationId xmlns:a16="http://schemas.microsoft.com/office/drawing/2014/main" id="{7E09911B-817C-4903-ABC4-CA23E6805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06445" y="3727441"/>
                <a:ext cx="550762" cy="2733933"/>
              </a:xfrm>
              <a:prstGeom prst="rect">
                <a:avLst/>
              </a:prstGeom>
            </p:spPr>
          </p:pic>
          <p:sp>
            <p:nvSpPr>
              <p:cNvPr id="39" name="Oval 38">
                <a:extLst>
                  <a:ext uri="{FF2B5EF4-FFF2-40B4-BE49-F238E27FC236}">
                    <a16:creationId xmlns:a16="http://schemas.microsoft.com/office/drawing/2014/main" id="{D38AD88C-D5BD-44F9-B798-DC83FFFCEEF4}"/>
                  </a:ext>
                </a:extLst>
              </p:cNvPr>
              <p:cNvSpPr/>
              <p:nvPr/>
            </p:nvSpPr>
            <p:spPr>
              <a:xfrm>
                <a:off x="1812883" y="4677946"/>
                <a:ext cx="998402" cy="9065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TextBox 39">
                <a:extLst>
                  <a:ext uri="{FF2B5EF4-FFF2-40B4-BE49-F238E27FC236}">
                    <a16:creationId xmlns:a16="http://schemas.microsoft.com/office/drawing/2014/main" id="{ED228DD4-97F8-400E-9398-874750F1B78E}"/>
                  </a:ext>
                </a:extLst>
              </p:cNvPr>
              <p:cNvSpPr txBox="1"/>
              <p:nvPr/>
            </p:nvSpPr>
            <p:spPr>
              <a:xfrm>
                <a:off x="1109174" y="5725578"/>
                <a:ext cx="1963732" cy="369332"/>
              </a:xfrm>
              <a:prstGeom prst="rect">
                <a:avLst/>
              </a:prstGeom>
              <a:solidFill>
                <a:schemeClr val="bg1"/>
              </a:solidFill>
              <a:ln>
                <a:solidFill>
                  <a:schemeClr val="tx1"/>
                </a:solidFill>
              </a:ln>
            </p:spPr>
            <p:txBody>
              <a:bodyPr wrap="square" rtlCol="0">
                <a:spAutoFit/>
              </a:bodyPr>
              <a:lstStyle/>
              <a:p>
                <a:r>
                  <a:rPr lang="en-US" dirty="0"/>
                  <a:t>Geometric Defects</a:t>
                </a:r>
              </a:p>
            </p:txBody>
          </p:sp>
        </p:grpSp>
        <p:cxnSp>
          <p:nvCxnSpPr>
            <p:cNvPr id="37" name="Straight Arrow Connector 36">
              <a:extLst>
                <a:ext uri="{FF2B5EF4-FFF2-40B4-BE49-F238E27FC236}">
                  <a16:creationId xmlns:a16="http://schemas.microsoft.com/office/drawing/2014/main" id="{F395FC40-F6A7-4002-8441-342DA913973E}"/>
                </a:ext>
              </a:extLst>
            </p:cNvPr>
            <p:cNvCxnSpPr>
              <a:stCxn id="39" idx="3"/>
            </p:cNvCxnSpPr>
            <p:nvPr/>
          </p:nvCxnSpPr>
          <p:spPr>
            <a:xfrm flipH="1">
              <a:off x="1869126" y="5482012"/>
              <a:ext cx="77270" cy="266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643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EC0A-AD64-4BC1-96D2-B7B66CA9621B}"/>
              </a:ext>
            </a:extLst>
          </p:cNvPr>
          <p:cNvSpPr>
            <a:spLocks noGrp="1"/>
          </p:cNvSpPr>
          <p:nvPr>
            <p:ph type="title"/>
          </p:nvPr>
        </p:nvSpPr>
        <p:spPr/>
        <p:txBody>
          <a:bodyPr/>
          <a:lstStyle/>
          <a:p>
            <a:r>
              <a:rPr lang="en-US" sz="4400" b="1" dirty="0">
                <a:latin typeface="Times New Roman" panose="02020603050405020304" pitchFamily="18" charset="0"/>
                <a:cs typeface="Times New Roman" panose="02020603050405020304" pitchFamily="18" charset="0"/>
              </a:rPr>
              <a:t>Defects in WAAM</a:t>
            </a:r>
            <a:r>
              <a:rPr lang="en-US" sz="4400" dirty="0">
                <a:latin typeface="Times New Roman" panose="02020603050405020304" pitchFamily="18" charset="0"/>
                <a:cs typeface="Times New Roman" panose="02020603050405020304" pitchFamily="18" charset="0"/>
              </a:rPr>
              <a:t> </a:t>
            </a:r>
            <a:endParaRPr lang="en-SG" dirty="0"/>
          </a:p>
        </p:txBody>
      </p:sp>
      <p:sp>
        <p:nvSpPr>
          <p:cNvPr id="3" name="Content Placeholder 2">
            <a:extLst>
              <a:ext uri="{FF2B5EF4-FFF2-40B4-BE49-F238E27FC236}">
                <a16:creationId xmlns:a16="http://schemas.microsoft.com/office/drawing/2014/main" id="{31FD905D-B4BC-47E9-9685-08EFB36CBA3D}"/>
              </a:ext>
            </a:extLst>
          </p:cNvPr>
          <p:cNvSpPr>
            <a:spLocks noGrp="1"/>
          </p:cNvSpPr>
          <p:nvPr>
            <p:ph idx="1"/>
          </p:nvPr>
        </p:nvSpPr>
        <p:spPr/>
        <p:txBody>
          <a:bodyPr>
            <a:normAutofit lnSpcReduction="10000"/>
          </a:bodyPr>
          <a:lstStyle/>
          <a:p>
            <a:r>
              <a:rPr lang="en-GB" sz="3000" b="1" dirty="0">
                <a:latin typeface="Times New Roman" panose="02020603050405020304" pitchFamily="18" charset="0"/>
                <a:ea typeface="Helvetica" charset="0"/>
                <a:cs typeface="Times New Roman" panose="02020603050405020304" pitchFamily="18" charset="0"/>
              </a:rPr>
              <a:t>Reasons of Defects</a:t>
            </a:r>
            <a:endParaRPr lang="en-US" sz="3000" dirty="0">
              <a:latin typeface="Times New Roman" panose="02020603050405020304" pitchFamily="18" charset="0"/>
              <a:cs typeface="Times New Roman" panose="02020603050405020304" pitchFamily="18" charset="0"/>
            </a:endParaRPr>
          </a:p>
          <a:p>
            <a:pPr lvl="1"/>
            <a:r>
              <a:rPr lang="en-US" sz="2600" dirty="0">
                <a:latin typeface="Times New Roman" panose="02020603050405020304" pitchFamily="18" charset="0"/>
                <a:cs typeface="Times New Roman" panose="02020603050405020304" pitchFamily="18" charset="0"/>
              </a:rPr>
              <a:t>Poor programming strategy</a:t>
            </a:r>
          </a:p>
          <a:p>
            <a:pPr lvl="1"/>
            <a:r>
              <a:rPr lang="en-US" sz="2600" dirty="0">
                <a:latin typeface="Times New Roman" panose="02020603050405020304" pitchFamily="18" charset="0"/>
                <a:cs typeface="Times New Roman" panose="02020603050405020304" pitchFamily="18" charset="0"/>
              </a:rPr>
              <a:t>Poor parameter setup</a:t>
            </a:r>
          </a:p>
          <a:p>
            <a:pPr lvl="1"/>
            <a:r>
              <a:rPr lang="en-US" sz="2600" dirty="0">
                <a:latin typeface="Times New Roman" panose="02020603050405020304" pitchFamily="18" charset="0"/>
                <a:cs typeface="Times New Roman" panose="02020603050405020304" pitchFamily="18" charset="0"/>
              </a:rPr>
              <a:t>Excessive heat accumulation</a:t>
            </a:r>
            <a:endParaRPr lang="en-SG" dirty="0"/>
          </a:p>
          <a:p>
            <a:r>
              <a:rPr lang="en-GB" sz="3000" b="1" dirty="0">
                <a:latin typeface="Times New Roman" panose="02020603050405020304" pitchFamily="18" charset="0"/>
                <a:ea typeface="Helvetica" charset="0"/>
                <a:cs typeface="Times New Roman" panose="02020603050405020304" pitchFamily="18" charset="0"/>
              </a:rPr>
              <a:t>Consequence of Defects</a:t>
            </a:r>
          </a:p>
          <a:p>
            <a:pPr lvl="1"/>
            <a:r>
              <a:rPr lang="en-US" sz="2600" dirty="0">
                <a:latin typeface="Times New Roman" panose="02020603050405020304" pitchFamily="18" charset="0"/>
                <a:cs typeface="Times New Roman" panose="02020603050405020304" pitchFamily="18" charset="0"/>
              </a:rPr>
              <a:t>D</a:t>
            </a:r>
            <a:r>
              <a:rPr lang="en-US" sz="2600" baseline="0" dirty="0">
                <a:latin typeface="Times New Roman" panose="02020603050405020304" pitchFamily="18" charset="0"/>
                <a:cs typeface="Times New Roman" panose="02020603050405020304" pitchFamily="18" charset="0"/>
              </a:rPr>
              <a:t>efects affect the overall strength of the WAAM structure</a:t>
            </a:r>
            <a:endParaRPr lang="en-GB" sz="2600" b="1" dirty="0">
              <a:latin typeface="Times New Roman" panose="02020603050405020304" pitchFamily="18" charset="0"/>
              <a:ea typeface="Helvetica" charset="0"/>
              <a:cs typeface="Times New Roman" panose="02020603050405020304" pitchFamily="18" charset="0"/>
            </a:endParaRPr>
          </a:p>
          <a:p>
            <a:pPr lvl="1"/>
            <a:r>
              <a:rPr lang="en-US" sz="2600" dirty="0">
                <a:latin typeface="Times New Roman" panose="02020603050405020304" pitchFamily="18" charset="0"/>
                <a:cs typeface="Times New Roman" panose="02020603050405020304" pitchFamily="18" charset="0"/>
              </a:rPr>
              <a:t>Defect in one layer will affect subsequent layers.</a:t>
            </a:r>
          </a:p>
          <a:p>
            <a:r>
              <a:rPr lang="en-GB" sz="3000" b="1" dirty="0">
                <a:latin typeface="Times New Roman" panose="02020603050405020304" pitchFamily="18" charset="0"/>
                <a:ea typeface="Helvetica" charset="0"/>
                <a:cs typeface="Times New Roman" panose="02020603050405020304" pitchFamily="18" charset="0"/>
              </a:rPr>
              <a:t>Importance of Defect Detection</a:t>
            </a:r>
          </a:p>
          <a:p>
            <a:pPr lvl="1"/>
            <a:r>
              <a:rPr lang="en-US" sz="2600" dirty="0">
                <a:latin typeface="Times New Roman" panose="02020603050405020304" pitchFamily="18" charset="0"/>
                <a:cs typeface="Times New Roman" panose="02020603050405020304" pitchFamily="18" charset="0"/>
              </a:rPr>
              <a:t>Improvement the quality, reliability, and robustness of WAAM products </a:t>
            </a:r>
          </a:p>
          <a:p>
            <a:pPr lvl="1"/>
            <a:r>
              <a:rPr lang="en-US" sz="2600" dirty="0">
                <a:latin typeface="Times New Roman" panose="02020603050405020304" pitchFamily="18" charset="0"/>
                <a:cs typeface="Times New Roman" panose="02020603050405020304" pitchFamily="18" charset="0"/>
              </a:rPr>
              <a:t>Reduce of welding cost, man-power, and material waste. </a:t>
            </a:r>
            <a:endParaRPr lang="en-SG" sz="26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pPr marL="0" indent="0">
              <a:buNone/>
            </a:pPr>
            <a:endParaRPr lang="en-SG" dirty="0"/>
          </a:p>
        </p:txBody>
      </p:sp>
    </p:spTree>
    <p:extLst>
      <p:ext uri="{BB962C8B-B14F-4D97-AF65-F5344CB8AC3E}">
        <p14:creationId xmlns:p14="http://schemas.microsoft.com/office/powerpoint/2010/main" val="38254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5B06-E33B-4379-9B63-064A082A8249}"/>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Different Defect Detection Approaches</a:t>
            </a:r>
            <a:r>
              <a:rPr lang="en-US" sz="4400" dirty="0">
                <a:latin typeface="Times New Roman" panose="02020603050405020304" pitchFamily="18" charset="0"/>
                <a:cs typeface="Times New Roman" panose="02020603050405020304" pitchFamily="18" charset="0"/>
              </a:rPr>
              <a:t> </a:t>
            </a:r>
            <a:endParaRPr lang="en-SG" dirty="0"/>
          </a:p>
        </p:txBody>
      </p:sp>
      <p:sp>
        <p:nvSpPr>
          <p:cNvPr id="4" name="Content Placeholder 3">
            <a:extLst>
              <a:ext uri="{FF2B5EF4-FFF2-40B4-BE49-F238E27FC236}">
                <a16:creationId xmlns:a16="http://schemas.microsoft.com/office/drawing/2014/main" id="{0E245EB1-6BE2-4168-8859-EC592E238ABB}"/>
              </a:ext>
            </a:extLst>
          </p:cNvPr>
          <p:cNvSpPr>
            <a:spLocks noGrp="1"/>
          </p:cNvSpPr>
          <p:nvPr>
            <p:ph idx="1"/>
          </p:nvPr>
        </p:nvSpPr>
        <p:spPr>
          <a:xfrm>
            <a:off x="838200" y="1825625"/>
            <a:ext cx="10515600" cy="4351338"/>
          </a:xfrm>
        </p:spPr>
        <p:txBody>
          <a:bodyPr>
            <a:normAutofit fontScale="92500" lnSpcReduction="10000"/>
          </a:bodyPr>
          <a:lstStyle/>
          <a:p>
            <a:pPr marL="285750" indent="-285750"/>
            <a:r>
              <a:rPr lang="en-SG" sz="3000" dirty="0">
                <a:latin typeface="Times New Roman" panose="02020603050405020304" pitchFamily="18" charset="0"/>
                <a:cs typeface="Times New Roman" panose="02020603050405020304" pitchFamily="18" charset="0"/>
              </a:rPr>
              <a:t>Thermal measurement</a:t>
            </a:r>
          </a:p>
          <a:p>
            <a:pPr marL="742950" lvl="1" indent="-285750"/>
            <a:r>
              <a:rPr lang="en-SG" sz="3000" dirty="0">
                <a:latin typeface="Times New Roman" panose="02020603050405020304" pitchFamily="18" charset="0"/>
                <a:cs typeface="Times New Roman" panose="02020603050405020304" pitchFamily="18" charset="0"/>
              </a:rPr>
              <a:t>Pyrometer</a:t>
            </a:r>
          </a:p>
          <a:p>
            <a:pPr marL="742950" lvl="1" indent="-285750"/>
            <a:r>
              <a:rPr lang="en-SG" sz="3000" dirty="0">
                <a:latin typeface="Times New Roman" panose="02020603050405020304" pitchFamily="18" charset="0"/>
                <a:cs typeface="Times New Roman" panose="02020603050405020304" pitchFamily="18" charset="0"/>
              </a:rPr>
              <a:t>Thermal camera</a:t>
            </a:r>
          </a:p>
          <a:p>
            <a:pPr marL="285750" indent="-285750"/>
            <a:r>
              <a:rPr lang="en-SG" sz="3000" dirty="0">
                <a:latin typeface="Times New Roman" panose="02020603050405020304" pitchFamily="18" charset="0"/>
                <a:cs typeface="Times New Roman" panose="02020603050405020304" pitchFamily="18" charset="0"/>
              </a:rPr>
              <a:t>Optical Measurement</a:t>
            </a:r>
          </a:p>
          <a:p>
            <a:pPr marL="742950" lvl="1" indent="-285750"/>
            <a:r>
              <a:rPr lang="en-US" sz="3000" dirty="0">
                <a:latin typeface="Times New Roman" panose="02020603050405020304" pitchFamily="18" charset="0"/>
                <a:cs typeface="Times New Roman" panose="02020603050405020304" pitchFamily="18" charset="0"/>
              </a:rPr>
              <a:t>CCD camera</a:t>
            </a:r>
          </a:p>
          <a:p>
            <a:pPr lvl="1"/>
            <a:r>
              <a:rPr lang="en-US" sz="3000" dirty="0">
                <a:latin typeface="Times New Roman" panose="02020603050405020304" pitchFamily="18" charset="0"/>
                <a:cs typeface="Times New Roman" panose="02020603050405020304" pitchFamily="18" charset="0"/>
              </a:rPr>
              <a:t> Photo-diode </a:t>
            </a:r>
          </a:p>
          <a:p>
            <a:pPr lvl="1"/>
            <a:r>
              <a:rPr lang="en-US" sz="3000" dirty="0">
                <a:latin typeface="Times New Roman" panose="02020603050405020304" pitchFamily="18" charset="0"/>
                <a:cs typeface="Times New Roman" panose="02020603050405020304" pitchFamily="18" charset="0"/>
              </a:rPr>
              <a:t>Spectrometer</a:t>
            </a:r>
          </a:p>
          <a:p>
            <a:r>
              <a:rPr lang="en-SG" sz="3000" dirty="0">
                <a:latin typeface="Times New Roman" panose="02020603050405020304" pitchFamily="18" charset="0"/>
                <a:cs typeface="Times New Roman" panose="02020603050405020304" pitchFamily="18" charset="0"/>
              </a:rPr>
              <a:t>Electromagnetic sensing</a:t>
            </a:r>
          </a:p>
          <a:p>
            <a:pPr lvl="1"/>
            <a:r>
              <a:rPr lang="en-SG" sz="3000" dirty="0">
                <a:latin typeface="Times New Roman" panose="02020603050405020304" pitchFamily="18" charset="0"/>
                <a:cs typeface="Times New Roman" panose="02020603050405020304" pitchFamily="18" charset="0"/>
              </a:rPr>
              <a:t>Microwave sensor</a:t>
            </a:r>
          </a:p>
          <a:p>
            <a:pPr marL="0" indent="0">
              <a:buNone/>
            </a:pPr>
            <a:r>
              <a:rPr lang="en-US" sz="3200" dirty="0"/>
              <a:t> </a:t>
            </a:r>
            <a:endParaRPr lang="en-SG" sz="32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5456DEB-0E81-413B-906E-7CDFE5CEFD61}"/>
              </a:ext>
            </a:extLst>
          </p:cNvPr>
          <p:cNvGrpSpPr/>
          <p:nvPr/>
        </p:nvGrpSpPr>
        <p:grpSpPr>
          <a:xfrm>
            <a:off x="9291794" y="1281488"/>
            <a:ext cx="2900206" cy="4060288"/>
            <a:chOff x="5454085" y="1073354"/>
            <a:chExt cx="2900206" cy="4060288"/>
          </a:xfrm>
        </p:grpSpPr>
        <p:pic>
          <p:nvPicPr>
            <p:cNvPr id="6" name="Picture 5" descr="Graphical user interface&#10;&#10;Description automatically generated">
              <a:extLst>
                <a:ext uri="{FF2B5EF4-FFF2-40B4-BE49-F238E27FC236}">
                  <a16:creationId xmlns:a16="http://schemas.microsoft.com/office/drawing/2014/main" id="{F230BC4B-81D9-48FB-8029-A7BFCDCA0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085" y="1073354"/>
              <a:ext cx="2900206" cy="4060288"/>
            </a:xfrm>
            <a:prstGeom prst="rect">
              <a:avLst/>
            </a:prstGeom>
          </p:spPr>
        </p:pic>
        <p:sp>
          <p:nvSpPr>
            <p:cNvPr id="7" name="TextBox 6">
              <a:extLst>
                <a:ext uri="{FF2B5EF4-FFF2-40B4-BE49-F238E27FC236}">
                  <a16:creationId xmlns:a16="http://schemas.microsoft.com/office/drawing/2014/main" id="{682DB0B9-D78B-4F10-8698-F77472E697B3}"/>
                </a:ext>
              </a:extLst>
            </p:cNvPr>
            <p:cNvSpPr txBox="1"/>
            <p:nvPr/>
          </p:nvSpPr>
          <p:spPr>
            <a:xfrm>
              <a:off x="6441120" y="2734166"/>
              <a:ext cx="1790799" cy="369332"/>
            </a:xfrm>
            <a:prstGeom prst="rect">
              <a:avLst/>
            </a:prstGeom>
            <a:solidFill>
              <a:schemeClr val="bg1"/>
            </a:solidFill>
            <a:ln>
              <a:solidFill>
                <a:schemeClr val="tx1"/>
              </a:solidFill>
            </a:ln>
          </p:spPr>
          <p:txBody>
            <a:bodyPr wrap="square" rtlCol="0">
              <a:spAutoFit/>
            </a:bodyPr>
            <a:lstStyle/>
            <a:p>
              <a:r>
                <a:rPr lang="en-US" dirty="0"/>
                <a:t>Thermal camera</a:t>
              </a:r>
            </a:p>
          </p:txBody>
        </p:sp>
      </p:grpSp>
      <p:grpSp>
        <p:nvGrpSpPr>
          <p:cNvPr id="8" name="Group 7">
            <a:extLst>
              <a:ext uri="{FF2B5EF4-FFF2-40B4-BE49-F238E27FC236}">
                <a16:creationId xmlns:a16="http://schemas.microsoft.com/office/drawing/2014/main" id="{E9D70974-0202-4DDC-8620-C9064A85DEEA}"/>
              </a:ext>
            </a:extLst>
          </p:cNvPr>
          <p:cNvGrpSpPr/>
          <p:nvPr/>
        </p:nvGrpSpPr>
        <p:grpSpPr>
          <a:xfrm>
            <a:off x="5541192" y="1360143"/>
            <a:ext cx="2912402" cy="2852274"/>
            <a:chOff x="6156442" y="3712163"/>
            <a:chExt cx="2912402" cy="2852274"/>
          </a:xfrm>
        </p:grpSpPr>
        <p:pic>
          <p:nvPicPr>
            <p:cNvPr id="9" name="Picture 8" descr="A picture containing measure&#10;&#10;Description automatically generated">
              <a:extLst>
                <a:ext uri="{FF2B5EF4-FFF2-40B4-BE49-F238E27FC236}">
                  <a16:creationId xmlns:a16="http://schemas.microsoft.com/office/drawing/2014/main" id="{DD406ACE-4A29-4545-BCE4-586B2F500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442" y="3712163"/>
              <a:ext cx="2730324" cy="2852274"/>
            </a:xfrm>
            <a:prstGeom prst="rect">
              <a:avLst/>
            </a:prstGeom>
          </p:spPr>
        </p:pic>
        <p:sp>
          <p:nvSpPr>
            <p:cNvPr id="10" name="TextBox 9">
              <a:extLst>
                <a:ext uri="{FF2B5EF4-FFF2-40B4-BE49-F238E27FC236}">
                  <a16:creationId xmlns:a16="http://schemas.microsoft.com/office/drawing/2014/main" id="{F4289057-637A-4F3F-9FCD-492500AB35BA}"/>
                </a:ext>
              </a:extLst>
            </p:cNvPr>
            <p:cNvSpPr txBox="1"/>
            <p:nvPr/>
          </p:nvSpPr>
          <p:spPr>
            <a:xfrm>
              <a:off x="7708655" y="4953635"/>
              <a:ext cx="1360189" cy="382454"/>
            </a:xfrm>
            <a:prstGeom prst="rect">
              <a:avLst/>
            </a:prstGeom>
            <a:solidFill>
              <a:schemeClr val="bg1"/>
            </a:solidFill>
            <a:ln>
              <a:solidFill>
                <a:schemeClr val="tx1"/>
              </a:solidFill>
            </a:ln>
          </p:spPr>
          <p:txBody>
            <a:bodyPr wrap="square" rtlCol="0">
              <a:spAutoFit/>
            </a:bodyPr>
            <a:lstStyle/>
            <a:p>
              <a:r>
                <a:rPr lang="en-US" dirty="0"/>
                <a:t>Photodiode</a:t>
              </a:r>
            </a:p>
          </p:txBody>
        </p:sp>
      </p:grpSp>
      <p:grpSp>
        <p:nvGrpSpPr>
          <p:cNvPr id="11" name="Group 10">
            <a:extLst>
              <a:ext uri="{FF2B5EF4-FFF2-40B4-BE49-F238E27FC236}">
                <a16:creationId xmlns:a16="http://schemas.microsoft.com/office/drawing/2014/main" id="{CF6D8F2C-32C4-4EAC-9A7E-D10ECFDB3991}"/>
              </a:ext>
            </a:extLst>
          </p:cNvPr>
          <p:cNvGrpSpPr/>
          <p:nvPr/>
        </p:nvGrpSpPr>
        <p:grpSpPr>
          <a:xfrm>
            <a:off x="5470768" y="4001294"/>
            <a:ext cx="3698654" cy="3233632"/>
            <a:chOff x="3414498" y="3369611"/>
            <a:chExt cx="3698654" cy="3233632"/>
          </a:xfrm>
        </p:grpSpPr>
        <p:pic>
          <p:nvPicPr>
            <p:cNvPr id="12" name="Picture 11" descr="A close up of a camera&#10;&#10;Description automatically generated">
              <a:extLst>
                <a:ext uri="{FF2B5EF4-FFF2-40B4-BE49-F238E27FC236}">
                  <a16:creationId xmlns:a16="http://schemas.microsoft.com/office/drawing/2014/main" id="{38B13EF7-DE8B-47E8-B2BC-9540D0C31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498" y="3369611"/>
              <a:ext cx="3578054" cy="3233632"/>
            </a:xfrm>
            <a:prstGeom prst="rect">
              <a:avLst/>
            </a:prstGeom>
          </p:spPr>
        </p:pic>
        <p:sp>
          <p:nvSpPr>
            <p:cNvPr id="13" name="TextBox 12">
              <a:extLst>
                <a:ext uri="{FF2B5EF4-FFF2-40B4-BE49-F238E27FC236}">
                  <a16:creationId xmlns:a16="http://schemas.microsoft.com/office/drawing/2014/main" id="{5CA41929-9A54-4475-BD08-1765C638A46E}"/>
                </a:ext>
              </a:extLst>
            </p:cNvPr>
            <p:cNvSpPr txBox="1"/>
            <p:nvPr/>
          </p:nvSpPr>
          <p:spPr>
            <a:xfrm>
              <a:off x="5322353" y="5540599"/>
              <a:ext cx="1790799" cy="369332"/>
            </a:xfrm>
            <a:prstGeom prst="rect">
              <a:avLst/>
            </a:prstGeom>
            <a:solidFill>
              <a:schemeClr val="bg1"/>
            </a:solidFill>
            <a:ln>
              <a:solidFill>
                <a:schemeClr val="tx1"/>
              </a:solidFill>
            </a:ln>
          </p:spPr>
          <p:txBody>
            <a:bodyPr wrap="square" rtlCol="0">
              <a:spAutoFit/>
            </a:bodyPr>
            <a:lstStyle/>
            <a:p>
              <a:r>
                <a:rPr lang="en-US" dirty="0"/>
                <a:t>CCD camera</a:t>
              </a:r>
            </a:p>
          </p:txBody>
        </p:sp>
      </p:grpSp>
      <p:pic>
        <p:nvPicPr>
          <p:cNvPr id="14" name="Picture 13">
            <a:extLst>
              <a:ext uri="{FF2B5EF4-FFF2-40B4-BE49-F238E27FC236}">
                <a16:creationId xmlns:a16="http://schemas.microsoft.com/office/drawing/2014/main" id="{3E6E8EAD-637B-45CF-9227-EA09FF620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628" y="4659732"/>
            <a:ext cx="3810000" cy="2057400"/>
          </a:xfrm>
          <a:prstGeom prst="rect">
            <a:avLst/>
          </a:prstGeom>
        </p:spPr>
      </p:pic>
    </p:spTree>
    <p:extLst>
      <p:ext uri="{BB962C8B-B14F-4D97-AF65-F5344CB8AC3E}">
        <p14:creationId xmlns:p14="http://schemas.microsoft.com/office/powerpoint/2010/main" val="10320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C10F-173B-4972-AED4-F6F0CE7C41D4}"/>
              </a:ext>
            </a:extLst>
          </p:cNvPr>
          <p:cNvSpPr>
            <a:spLocks noGrp="1"/>
          </p:cNvSpPr>
          <p:nvPr>
            <p:ph type="title"/>
          </p:nvPr>
        </p:nvSpPr>
        <p:spPr/>
        <p:txBody>
          <a:bodyPr/>
          <a:lstStyle/>
          <a:p>
            <a:r>
              <a:rPr lang="en-SG" sz="4400" b="1" dirty="0">
                <a:latin typeface="Times New Roman" panose="02020603050405020304" pitchFamily="18" charset="0"/>
                <a:cs typeface="Times New Roman" panose="02020603050405020304" pitchFamily="18" charset="0"/>
              </a:rPr>
              <a:t>Different Defect Detection Approaches</a:t>
            </a:r>
            <a:r>
              <a:rPr lang="en-US" sz="4400" dirty="0">
                <a:latin typeface="Times New Roman" panose="02020603050405020304" pitchFamily="18" charset="0"/>
                <a:cs typeface="Times New Roman" panose="02020603050405020304" pitchFamily="18" charset="0"/>
              </a:rPr>
              <a:t> </a:t>
            </a:r>
            <a:endParaRPr lang="en-SG" dirty="0"/>
          </a:p>
        </p:txBody>
      </p:sp>
      <p:sp>
        <p:nvSpPr>
          <p:cNvPr id="3" name="Content Placeholder 2">
            <a:extLst>
              <a:ext uri="{FF2B5EF4-FFF2-40B4-BE49-F238E27FC236}">
                <a16:creationId xmlns:a16="http://schemas.microsoft.com/office/drawing/2014/main" id="{9CFDC197-2601-4600-BD62-4FB53C426748}"/>
              </a:ext>
            </a:extLst>
          </p:cNvPr>
          <p:cNvSpPr>
            <a:spLocks noGrp="1"/>
          </p:cNvSpPr>
          <p:nvPr>
            <p:ph idx="1"/>
          </p:nvPr>
        </p:nvSpPr>
        <p:spPr/>
        <p:txBody>
          <a:bodyPr/>
          <a:lstStyle/>
          <a:p>
            <a:r>
              <a:rPr lang="en-SG" dirty="0">
                <a:latin typeface="Times New Roman" panose="02020603050405020304" pitchFamily="18" charset="0"/>
                <a:cs typeface="Times New Roman" panose="02020603050405020304" pitchFamily="18" charset="0"/>
              </a:rPr>
              <a:t>X-ray Radiation</a:t>
            </a:r>
          </a:p>
          <a:p>
            <a:pPr lvl="1"/>
            <a:r>
              <a:rPr lang="en-SG" sz="2800" dirty="0">
                <a:latin typeface="Times New Roman" panose="02020603050405020304" pitchFamily="18" charset="0"/>
                <a:cs typeface="Times New Roman" panose="02020603050405020304" pitchFamily="18" charset="0"/>
              </a:rPr>
              <a:t>X-ray CT</a:t>
            </a:r>
          </a:p>
          <a:p>
            <a:pPr lvl="1"/>
            <a:r>
              <a:rPr lang="en-SG" sz="2800" dirty="0">
                <a:latin typeface="Times New Roman" panose="02020603050405020304" pitchFamily="18" charset="0"/>
                <a:cs typeface="Times New Roman" panose="02020603050405020304" pitchFamily="18" charset="0"/>
              </a:rPr>
              <a:t>X-ray Imaging</a:t>
            </a:r>
          </a:p>
          <a:p>
            <a:pPr marL="285750" indent="-285750"/>
            <a:r>
              <a:rPr lang="en-SG" dirty="0">
                <a:latin typeface="Times New Roman" panose="02020603050405020304" pitchFamily="18" charset="0"/>
                <a:cs typeface="Times New Roman" panose="02020603050405020304" pitchFamily="18" charset="0"/>
              </a:rPr>
              <a:t>Acoustic Signal monitoring</a:t>
            </a:r>
          </a:p>
          <a:p>
            <a:pPr marL="742950" lvl="1" indent="-285750"/>
            <a:r>
              <a:rPr lang="en-SG" sz="2800" dirty="0">
                <a:latin typeface="Times New Roman" panose="02020603050405020304" pitchFamily="18" charset="0"/>
                <a:cs typeface="Times New Roman" panose="02020603050405020304" pitchFamily="18" charset="0"/>
              </a:rPr>
              <a:t>Acoustic sensors</a:t>
            </a:r>
          </a:p>
          <a:p>
            <a:pPr marL="285750" indent="-285750"/>
            <a:r>
              <a:rPr lang="en-SG" dirty="0">
                <a:latin typeface="Times New Roman" panose="02020603050405020304" pitchFamily="18" charset="0"/>
                <a:cs typeface="Times New Roman" panose="02020603050405020304" pitchFamily="18" charset="0"/>
              </a:rPr>
              <a:t>Traditional Sensing</a:t>
            </a:r>
          </a:p>
          <a:p>
            <a:pPr marL="742950" lvl="1" indent="-285750"/>
            <a:r>
              <a:rPr lang="en-SG" sz="2800" dirty="0">
                <a:latin typeface="Times New Roman" panose="02020603050405020304" pitchFamily="18" charset="0"/>
                <a:cs typeface="Times New Roman" panose="02020603050405020304" pitchFamily="18" charset="0"/>
              </a:rPr>
              <a:t>Arc welding current</a:t>
            </a:r>
          </a:p>
          <a:p>
            <a:pPr marL="742950" lvl="1" indent="-285750"/>
            <a:r>
              <a:rPr lang="en-SG" sz="2800" dirty="0">
                <a:latin typeface="Times New Roman" panose="02020603050405020304" pitchFamily="18" charset="0"/>
                <a:cs typeface="Times New Roman" panose="02020603050405020304" pitchFamily="18" charset="0"/>
              </a:rPr>
              <a:t>Arc welding voltage</a:t>
            </a:r>
          </a:p>
          <a:p>
            <a:endParaRPr lang="en-SG" dirty="0"/>
          </a:p>
        </p:txBody>
      </p:sp>
      <p:grpSp>
        <p:nvGrpSpPr>
          <p:cNvPr id="4" name="Group 3">
            <a:extLst>
              <a:ext uri="{FF2B5EF4-FFF2-40B4-BE49-F238E27FC236}">
                <a16:creationId xmlns:a16="http://schemas.microsoft.com/office/drawing/2014/main" id="{66BA141F-4286-47F3-8297-FD7AADFAD3E2}"/>
              </a:ext>
            </a:extLst>
          </p:cNvPr>
          <p:cNvGrpSpPr/>
          <p:nvPr/>
        </p:nvGrpSpPr>
        <p:grpSpPr>
          <a:xfrm>
            <a:off x="8696238" y="1363762"/>
            <a:ext cx="2560536" cy="1775926"/>
            <a:chOff x="1419312" y="2550079"/>
            <a:chExt cx="2560536" cy="1775926"/>
          </a:xfrm>
        </p:grpSpPr>
        <p:pic>
          <p:nvPicPr>
            <p:cNvPr id="5" name="Picture 4" descr="A picture containing diagram&#10;&#10;Description automatically generated">
              <a:extLst>
                <a:ext uri="{FF2B5EF4-FFF2-40B4-BE49-F238E27FC236}">
                  <a16:creationId xmlns:a16="http://schemas.microsoft.com/office/drawing/2014/main" id="{66B52829-F495-4E6E-87CD-E18140032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12" y="2550079"/>
              <a:ext cx="2560536" cy="1580889"/>
            </a:xfrm>
            <a:prstGeom prst="rect">
              <a:avLst/>
            </a:prstGeom>
          </p:spPr>
        </p:pic>
        <p:sp>
          <p:nvSpPr>
            <p:cNvPr id="6" name="TextBox 5">
              <a:extLst>
                <a:ext uri="{FF2B5EF4-FFF2-40B4-BE49-F238E27FC236}">
                  <a16:creationId xmlns:a16="http://schemas.microsoft.com/office/drawing/2014/main" id="{DE05A027-6F93-4770-A988-58CCDBE6F166}"/>
                </a:ext>
              </a:extLst>
            </p:cNvPr>
            <p:cNvSpPr txBox="1"/>
            <p:nvPr/>
          </p:nvSpPr>
          <p:spPr>
            <a:xfrm>
              <a:off x="1962402" y="3956673"/>
              <a:ext cx="1790799" cy="369332"/>
            </a:xfrm>
            <a:prstGeom prst="rect">
              <a:avLst/>
            </a:prstGeom>
            <a:solidFill>
              <a:schemeClr val="bg1"/>
            </a:solidFill>
            <a:ln>
              <a:solidFill>
                <a:schemeClr val="tx1"/>
              </a:solidFill>
            </a:ln>
          </p:spPr>
          <p:txBody>
            <a:bodyPr wrap="square" rtlCol="0">
              <a:spAutoFit/>
            </a:bodyPr>
            <a:lstStyle/>
            <a:p>
              <a:r>
                <a:rPr lang="en-US" dirty="0"/>
                <a:t>Acoustic Sensors</a:t>
              </a:r>
            </a:p>
          </p:txBody>
        </p:sp>
      </p:grpSp>
      <p:grpSp>
        <p:nvGrpSpPr>
          <p:cNvPr id="7" name="Group 6">
            <a:extLst>
              <a:ext uri="{FF2B5EF4-FFF2-40B4-BE49-F238E27FC236}">
                <a16:creationId xmlns:a16="http://schemas.microsoft.com/office/drawing/2014/main" id="{448262AF-2D93-49F1-80C8-34F6CB23F253}"/>
              </a:ext>
            </a:extLst>
          </p:cNvPr>
          <p:cNvGrpSpPr/>
          <p:nvPr/>
        </p:nvGrpSpPr>
        <p:grpSpPr>
          <a:xfrm>
            <a:off x="7003585" y="3429000"/>
            <a:ext cx="4253189" cy="2979777"/>
            <a:chOff x="1809750" y="809625"/>
            <a:chExt cx="8572500" cy="5238750"/>
          </a:xfrm>
        </p:grpSpPr>
        <p:pic>
          <p:nvPicPr>
            <p:cNvPr id="8" name="Picture 7" descr="A picture containing indoor, table, sitting, computer&#10;&#10;Description automatically generated">
              <a:extLst>
                <a:ext uri="{FF2B5EF4-FFF2-40B4-BE49-F238E27FC236}">
                  <a16:creationId xmlns:a16="http://schemas.microsoft.com/office/drawing/2014/main" id="{8EF710A5-C3FF-4FC1-975B-7E87F4917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0" y="809625"/>
              <a:ext cx="8572500" cy="5238750"/>
            </a:xfrm>
            <a:prstGeom prst="rect">
              <a:avLst/>
            </a:prstGeom>
          </p:spPr>
        </p:pic>
        <p:sp>
          <p:nvSpPr>
            <p:cNvPr id="9" name="TextBox 8">
              <a:extLst>
                <a:ext uri="{FF2B5EF4-FFF2-40B4-BE49-F238E27FC236}">
                  <a16:creationId xmlns:a16="http://schemas.microsoft.com/office/drawing/2014/main" id="{236BB7DB-5953-46B8-BCC2-63E290AC4A5D}"/>
                </a:ext>
              </a:extLst>
            </p:cNvPr>
            <p:cNvSpPr txBox="1"/>
            <p:nvPr/>
          </p:nvSpPr>
          <p:spPr>
            <a:xfrm>
              <a:off x="2978404" y="2028515"/>
              <a:ext cx="2175545" cy="649323"/>
            </a:xfrm>
            <a:prstGeom prst="rect">
              <a:avLst/>
            </a:prstGeom>
            <a:solidFill>
              <a:schemeClr val="bg1"/>
            </a:solidFill>
            <a:ln>
              <a:solidFill>
                <a:schemeClr val="tx1"/>
              </a:solidFill>
            </a:ln>
          </p:spPr>
          <p:txBody>
            <a:bodyPr wrap="square" rtlCol="0">
              <a:spAutoFit/>
            </a:bodyPr>
            <a:lstStyle/>
            <a:p>
              <a:r>
                <a:rPr lang="en-US" dirty="0"/>
                <a:t>X-ray CT</a:t>
              </a:r>
            </a:p>
          </p:txBody>
        </p:sp>
      </p:grpSp>
    </p:spTree>
    <p:extLst>
      <p:ext uri="{BB962C8B-B14F-4D97-AF65-F5344CB8AC3E}">
        <p14:creationId xmlns:p14="http://schemas.microsoft.com/office/powerpoint/2010/main" val="23908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AD50-3EB9-428B-AE17-28103460F7E0}"/>
              </a:ext>
            </a:extLst>
          </p:cNvPr>
          <p:cNvSpPr>
            <a:spLocks noGrp="1"/>
          </p:cNvSpPr>
          <p:nvPr>
            <p:ph type="title"/>
          </p:nvPr>
        </p:nvSpPr>
        <p:spPr/>
        <p:txBody>
          <a:bodyPr/>
          <a:lstStyle/>
          <a:p>
            <a:r>
              <a:rPr lang="en-SG" b="1" dirty="0">
                <a:latin typeface="Times New Roman" panose="02020603050405020304" pitchFamily="18" charset="0"/>
                <a:cs typeface="Times New Roman" panose="02020603050405020304" pitchFamily="18" charset="0"/>
              </a:rPr>
              <a:t>Our Focus</a:t>
            </a:r>
          </a:p>
        </p:txBody>
      </p:sp>
      <p:sp>
        <p:nvSpPr>
          <p:cNvPr id="3" name="Content Placeholder 2">
            <a:extLst>
              <a:ext uri="{FF2B5EF4-FFF2-40B4-BE49-F238E27FC236}">
                <a16:creationId xmlns:a16="http://schemas.microsoft.com/office/drawing/2014/main" id="{9F4215EF-12F5-461F-9877-B771A6B32066}"/>
              </a:ext>
            </a:extLst>
          </p:cNvPr>
          <p:cNvSpPr>
            <a:spLocks noGrp="1"/>
          </p:cNvSpPr>
          <p:nvPr>
            <p:ph idx="1"/>
          </p:nvPr>
        </p:nvSpPr>
        <p:spPr>
          <a:xfrm>
            <a:off x="1385045" y="1440707"/>
            <a:ext cx="8531085" cy="5950030"/>
          </a:xfrm>
        </p:spPr>
        <p:txBody>
          <a:bodyPr>
            <a:normAutofit/>
          </a:bodyPr>
          <a:lstStyle/>
          <a:p>
            <a:pPr marL="514350" indent="-514350">
              <a:buFont typeface="+mj-lt"/>
              <a:buAutoNum type="arabicPeriod"/>
            </a:pPr>
            <a:r>
              <a:rPr lang="en-US" b="1" dirty="0">
                <a:latin typeface="Times New Roman" panose="02020603050405020304" pitchFamily="18" charset="0"/>
                <a:cs typeface="Times New Roman" panose="02020603050405020304" pitchFamily="18" charset="0"/>
              </a:rPr>
              <a:t>Identifying Geometric Defects </a:t>
            </a:r>
          </a:p>
          <a:p>
            <a:pPr lvl="1"/>
            <a:r>
              <a:rPr lang="en-US" sz="2800" b="1" dirty="0">
                <a:latin typeface="Times New Roman" panose="02020603050405020304" pitchFamily="18" charset="0"/>
                <a:cs typeface="Times New Roman" panose="02020603050405020304" pitchFamily="18" charset="0"/>
              </a:rPr>
              <a:t>Geometric defects : </a:t>
            </a:r>
            <a:r>
              <a:rPr lang="en-US" sz="2600" dirty="0">
                <a:latin typeface="Times New Roman" panose="02020603050405020304" pitchFamily="18" charset="0"/>
                <a:cs typeface="Times New Roman" panose="02020603050405020304" pitchFamily="18" charset="0"/>
              </a:rPr>
              <a:t>N</a:t>
            </a:r>
            <a:r>
              <a:rPr lang="en-SG" sz="2600" dirty="0">
                <a:latin typeface="Times New Roman" panose="02020603050405020304" pitchFamily="18" charset="0"/>
                <a:cs typeface="Times New Roman" panose="02020603050405020304" pitchFamily="18" charset="0"/>
              </a:rPr>
              <a:t>on-uniform geometric shape of weld beads</a:t>
            </a:r>
          </a:p>
          <a:p>
            <a:pPr lvl="1"/>
            <a:r>
              <a:rPr lang="en-US" sz="2600" b="1" dirty="0">
                <a:latin typeface="Times New Roman" panose="02020603050405020304" pitchFamily="18" charset="0"/>
                <a:cs typeface="Times New Roman" panose="02020603050405020304" pitchFamily="18" charset="0"/>
              </a:rPr>
              <a:t>Importance: </a:t>
            </a:r>
            <a:r>
              <a:rPr lang="en-US" sz="2600" dirty="0">
                <a:latin typeface="Times New Roman" panose="02020603050405020304" pitchFamily="18" charset="0"/>
                <a:cs typeface="Times New Roman" panose="02020603050405020304" pitchFamily="18" charset="0"/>
              </a:rPr>
              <a:t>Voids created by geometrically defective beads will affect the final printed part quality and strength</a:t>
            </a:r>
            <a:endParaRPr lang="en-US" sz="2600" b="1"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b="1" dirty="0">
                <a:latin typeface="Times New Roman" panose="02020603050405020304" pitchFamily="18" charset="0"/>
                <a:cs typeface="Times New Roman" panose="02020603050405020304" pitchFamily="18" charset="0"/>
              </a:rPr>
              <a:t>Using Acoustic Sensors</a:t>
            </a:r>
          </a:p>
          <a:p>
            <a:pPr lvl="1"/>
            <a:r>
              <a:rPr lang="en-US" sz="2600" b="1" dirty="0">
                <a:latin typeface="Times New Roman" panose="02020603050405020304" pitchFamily="18" charset="0"/>
                <a:cs typeface="Times New Roman" panose="02020603050405020304" pitchFamily="18" charset="0"/>
              </a:rPr>
              <a:t>Advantages:  </a:t>
            </a:r>
            <a:r>
              <a:rPr lang="en-US" sz="2600" dirty="0">
                <a:latin typeface="Times New Roman" panose="02020603050405020304" pitchFamily="18" charset="0"/>
                <a:cs typeface="Times New Roman" panose="02020603050405020304" pitchFamily="18" charset="0"/>
              </a:rPr>
              <a:t>Low cost, easy to maintain and simple structure</a:t>
            </a:r>
            <a:endParaRPr lang="en-US" sz="2600" b="1" dirty="0">
              <a:latin typeface="Times New Roman" panose="02020603050405020304" pitchFamily="18" charset="0"/>
              <a:cs typeface="Times New Roman" panose="02020603050405020304" pitchFamily="18" charset="0"/>
            </a:endParaRPr>
          </a:p>
          <a:p>
            <a:pPr lvl="1"/>
            <a:r>
              <a:rPr lang="en-US" sz="2600" b="1" dirty="0">
                <a:latin typeface="Times New Roman" panose="02020603050405020304" pitchFamily="18" charset="0"/>
                <a:cs typeface="Times New Roman" panose="02020603050405020304" pitchFamily="18" charset="0"/>
              </a:rPr>
              <a:t>Existing approaches: </a:t>
            </a:r>
            <a:r>
              <a:rPr lang="en-US" sz="2600" dirty="0">
                <a:latin typeface="Times New Roman" panose="02020603050405020304" pitchFamily="18" charset="0"/>
                <a:cs typeface="Times New Roman" panose="02020603050405020304" pitchFamily="18" charset="0"/>
              </a:rPr>
              <a:t>Vision and thermal based sensors  are light-sensitive, dust-sensitive, expensive and require high-maintenance </a:t>
            </a:r>
          </a:p>
          <a:p>
            <a:pPr marL="0" indent="0">
              <a:buNone/>
            </a:pPr>
            <a:endParaRPr lang="en-US" sz="3200"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D4659761-7B52-4223-83C9-DB75A90FC933}"/>
              </a:ext>
            </a:extLst>
          </p:cNvPr>
          <p:cNvGrpSpPr/>
          <p:nvPr/>
        </p:nvGrpSpPr>
        <p:grpSpPr>
          <a:xfrm>
            <a:off x="9854172" y="310511"/>
            <a:ext cx="2380780" cy="3314743"/>
            <a:chOff x="4197927" y="3268604"/>
            <a:chExt cx="2687782" cy="3624381"/>
          </a:xfrm>
        </p:grpSpPr>
        <p:cxnSp>
          <p:nvCxnSpPr>
            <p:cNvPr id="13" name="Straight Connector 12">
              <a:extLst>
                <a:ext uri="{FF2B5EF4-FFF2-40B4-BE49-F238E27FC236}">
                  <a16:creationId xmlns:a16="http://schemas.microsoft.com/office/drawing/2014/main" id="{0EA5C241-2892-42BA-8CF6-D97D822CBCCE}"/>
                </a:ext>
              </a:extLst>
            </p:cNvPr>
            <p:cNvCxnSpPr/>
            <p:nvPr/>
          </p:nvCxnSpPr>
          <p:spPr>
            <a:xfrm>
              <a:off x="4197927" y="6492875"/>
              <a:ext cx="2687782" cy="0"/>
            </a:xfrm>
            <a:prstGeom prst="line">
              <a:avLst/>
            </a:prstGeom>
          </p:spPr>
          <p:style>
            <a:lnRef idx="3">
              <a:schemeClr val="dk1"/>
            </a:lnRef>
            <a:fillRef idx="0">
              <a:schemeClr val="dk1"/>
            </a:fillRef>
            <a:effectRef idx="2">
              <a:schemeClr val="dk1"/>
            </a:effectRef>
            <a:fontRef idx="minor">
              <a:schemeClr val="tx1"/>
            </a:fontRef>
          </p:style>
        </p:cxnSp>
        <p:grpSp>
          <p:nvGrpSpPr>
            <p:cNvPr id="15" name="Group 14">
              <a:extLst>
                <a:ext uri="{FF2B5EF4-FFF2-40B4-BE49-F238E27FC236}">
                  <a16:creationId xmlns:a16="http://schemas.microsoft.com/office/drawing/2014/main" id="{3A671D5D-64DA-47EA-9C72-118463D86D78}"/>
                </a:ext>
              </a:extLst>
            </p:cNvPr>
            <p:cNvGrpSpPr/>
            <p:nvPr/>
          </p:nvGrpSpPr>
          <p:grpSpPr>
            <a:xfrm>
              <a:off x="4246418" y="3268604"/>
              <a:ext cx="2590800" cy="3624381"/>
              <a:chOff x="4246418" y="3268604"/>
              <a:chExt cx="2590800" cy="3624381"/>
            </a:xfrm>
          </p:grpSpPr>
          <p:grpSp>
            <p:nvGrpSpPr>
              <p:cNvPr id="9" name="Group 8">
                <a:extLst>
                  <a:ext uri="{FF2B5EF4-FFF2-40B4-BE49-F238E27FC236}">
                    <a16:creationId xmlns:a16="http://schemas.microsoft.com/office/drawing/2014/main" id="{3E19D4DE-BC40-483F-8F90-56E44A25AC99}"/>
                  </a:ext>
                </a:extLst>
              </p:cNvPr>
              <p:cNvGrpSpPr/>
              <p:nvPr/>
            </p:nvGrpSpPr>
            <p:grpSpPr>
              <a:xfrm>
                <a:off x="4246418" y="3268604"/>
                <a:ext cx="2590800" cy="2908359"/>
                <a:chOff x="6153087" y="3285026"/>
                <a:chExt cx="1896378" cy="2528504"/>
              </a:xfrm>
            </p:grpSpPr>
            <p:pic>
              <p:nvPicPr>
                <p:cNvPr id="10" name="Picture 9" descr="A picture containing building, outdoor, wooden, bench&#10;&#10;Description automatically generated">
                  <a:extLst>
                    <a:ext uri="{FF2B5EF4-FFF2-40B4-BE49-F238E27FC236}">
                      <a16:creationId xmlns:a16="http://schemas.microsoft.com/office/drawing/2014/main" id="{4F623B57-0FA3-46B7-9DD4-B5B103DEE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087" y="3285026"/>
                  <a:ext cx="1896378" cy="2528504"/>
                </a:xfrm>
                <a:prstGeom prst="rect">
                  <a:avLst/>
                </a:prstGeom>
              </p:spPr>
            </p:pic>
            <p:sp>
              <p:nvSpPr>
                <p:cNvPr id="11" name="Oval 10">
                  <a:extLst>
                    <a:ext uri="{FF2B5EF4-FFF2-40B4-BE49-F238E27FC236}">
                      <a16:creationId xmlns:a16="http://schemas.microsoft.com/office/drawing/2014/main" id="{7D303445-D67D-4D60-8F21-EEEE16D8C788}"/>
                    </a:ext>
                  </a:extLst>
                </p:cNvPr>
                <p:cNvSpPr/>
                <p:nvPr/>
              </p:nvSpPr>
              <p:spPr>
                <a:xfrm>
                  <a:off x="7101276" y="4415272"/>
                  <a:ext cx="548640" cy="6144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4" name="TextBox 13">
                <a:extLst>
                  <a:ext uri="{FF2B5EF4-FFF2-40B4-BE49-F238E27FC236}">
                    <a16:creationId xmlns:a16="http://schemas.microsoft.com/office/drawing/2014/main" id="{C8F0E6D1-85C9-43C1-AB6B-EC2A5F8F948A}"/>
                  </a:ext>
                </a:extLst>
              </p:cNvPr>
              <p:cNvSpPr txBox="1"/>
              <p:nvPr/>
            </p:nvSpPr>
            <p:spPr>
              <a:xfrm flipH="1">
                <a:off x="5214162" y="6492875"/>
                <a:ext cx="1084126" cy="400110"/>
              </a:xfrm>
              <a:prstGeom prst="rect">
                <a:avLst/>
              </a:prstGeom>
              <a:noFill/>
            </p:spPr>
            <p:txBody>
              <a:bodyPr wrap="square" rtlCol="0">
                <a:spAutoFit/>
              </a:bodyPr>
              <a:lstStyle/>
              <a:p>
                <a:r>
                  <a:rPr lang="en-SG" sz="2000" dirty="0">
                    <a:latin typeface="Times New Roman" panose="02020603050405020304" pitchFamily="18" charset="0"/>
                    <a:cs typeface="Times New Roman" panose="02020603050405020304" pitchFamily="18" charset="0"/>
                  </a:rPr>
                  <a:t>55 mm</a:t>
                </a:r>
              </a:p>
            </p:txBody>
          </p:sp>
        </p:grpSp>
      </p:grpSp>
    </p:spTree>
    <p:custDataLst>
      <p:tags r:id="rId1"/>
    </p:custDataLst>
    <p:extLst>
      <p:ext uri="{BB962C8B-B14F-4D97-AF65-F5344CB8AC3E}">
        <p14:creationId xmlns:p14="http://schemas.microsoft.com/office/powerpoint/2010/main" val="4205786691"/>
      </p:ext>
    </p:extLst>
  </p:cSld>
  <p:clrMapOvr>
    <a:masterClrMapping/>
  </p:clrMapOvr>
  <mc:AlternateContent xmlns:mc="http://schemas.openxmlformats.org/markup-compatibility/2006" xmlns:p14="http://schemas.microsoft.com/office/powerpoint/2010/main">
    <mc:Choice Requires="p14">
      <p:transition spd="slow" p14:dur="2000" advTm="48127"/>
    </mc:Choice>
    <mc:Fallback xmlns="">
      <p:transition spd="slow" advTm="481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04C8-E6D7-45D3-BC2C-079DA1FAB5CF}"/>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Problem Statement</a:t>
            </a:r>
            <a:endParaRPr lang="en-SG" dirty="0"/>
          </a:p>
        </p:txBody>
      </p:sp>
      <p:sp>
        <p:nvSpPr>
          <p:cNvPr id="3" name="Content Placeholder 2">
            <a:extLst>
              <a:ext uri="{FF2B5EF4-FFF2-40B4-BE49-F238E27FC236}">
                <a16:creationId xmlns:a16="http://schemas.microsoft.com/office/drawing/2014/main" id="{16F2B527-D997-4EFC-B14C-DBB71D6B6334}"/>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Real-time identification </a:t>
            </a:r>
            <a:r>
              <a:rPr lang="en-US" dirty="0">
                <a:latin typeface="Times New Roman" panose="02020603050405020304" pitchFamily="18" charset="0"/>
                <a:cs typeface="Times New Roman" panose="02020603050405020304" pitchFamily="18" charset="0"/>
              </a:rPr>
              <a:t>of  geometrically defective beads using </a:t>
            </a:r>
            <a:r>
              <a:rPr lang="en-US" b="1" dirty="0">
                <a:latin typeface="Times New Roman" panose="02020603050405020304" pitchFamily="18" charset="0"/>
                <a:cs typeface="Times New Roman" panose="02020603050405020304" pitchFamily="18" charset="0"/>
              </a:rPr>
              <a:t>acoustic sensor</a:t>
            </a:r>
            <a:endParaRPr lang="en-SG" b="1" dirty="0"/>
          </a:p>
        </p:txBody>
      </p:sp>
      <p:grpSp>
        <p:nvGrpSpPr>
          <p:cNvPr id="4" name="Group 3">
            <a:extLst>
              <a:ext uri="{FF2B5EF4-FFF2-40B4-BE49-F238E27FC236}">
                <a16:creationId xmlns:a16="http://schemas.microsoft.com/office/drawing/2014/main" id="{0F44B8CA-39C4-4C31-BECD-3C448226EC12}"/>
              </a:ext>
            </a:extLst>
          </p:cNvPr>
          <p:cNvGrpSpPr/>
          <p:nvPr/>
        </p:nvGrpSpPr>
        <p:grpSpPr>
          <a:xfrm>
            <a:off x="4850009" y="3578879"/>
            <a:ext cx="4369614" cy="1126990"/>
            <a:chOff x="365494" y="4000730"/>
            <a:chExt cx="4369614" cy="1126990"/>
          </a:xfrm>
        </p:grpSpPr>
        <p:pic>
          <p:nvPicPr>
            <p:cNvPr id="5" name="Picture 4" descr="A close up&#10;&#10;Description automatically generated">
              <a:extLst>
                <a:ext uri="{FF2B5EF4-FFF2-40B4-BE49-F238E27FC236}">
                  <a16:creationId xmlns:a16="http://schemas.microsoft.com/office/drawing/2014/main" id="{1B2BA72C-6445-49AF-8FBA-CB58BFB8B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57080" y="3050225"/>
              <a:ext cx="550762" cy="2733933"/>
            </a:xfrm>
            <a:prstGeom prst="rect">
              <a:avLst/>
            </a:prstGeom>
          </p:spPr>
        </p:pic>
        <p:sp>
          <p:nvSpPr>
            <p:cNvPr id="6" name="Oval 5">
              <a:extLst>
                <a:ext uri="{FF2B5EF4-FFF2-40B4-BE49-F238E27FC236}">
                  <a16:creationId xmlns:a16="http://schemas.microsoft.com/office/drawing/2014/main" id="{BCE12AF6-A88D-4CF9-9CB4-01F52791B618}"/>
                </a:ext>
              </a:extLst>
            </p:cNvPr>
            <p:cNvSpPr/>
            <p:nvPr/>
          </p:nvSpPr>
          <p:spPr>
            <a:xfrm>
              <a:off x="1663518" y="4000730"/>
              <a:ext cx="998402" cy="9065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28A0B600-579A-4419-956C-6163ADA28B7E}"/>
                </a:ext>
              </a:extLst>
            </p:cNvPr>
            <p:cNvSpPr txBox="1"/>
            <p:nvPr/>
          </p:nvSpPr>
          <p:spPr>
            <a:xfrm>
              <a:off x="2771376" y="4758388"/>
              <a:ext cx="1963732" cy="369332"/>
            </a:xfrm>
            <a:prstGeom prst="rect">
              <a:avLst/>
            </a:prstGeom>
            <a:solidFill>
              <a:schemeClr val="bg1"/>
            </a:solidFill>
            <a:ln>
              <a:solidFill>
                <a:schemeClr val="tx1"/>
              </a:solidFill>
            </a:ln>
          </p:spPr>
          <p:txBody>
            <a:bodyPr wrap="square" rtlCol="0">
              <a:spAutoFit/>
            </a:bodyPr>
            <a:lstStyle/>
            <a:p>
              <a:r>
                <a:rPr lang="en-US" dirty="0"/>
                <a:t>Geometric Defects</a:t>
              </a:r>
            </a:p>
          </p:txBody>
        </p:sp>
        <p:cxnSp>
          <p:nvCxnSpPr>
            <p:cNvPr id="8" name="Straight Arrow Connector 7">
              <a:extLst>
                <a:ext uri="{FF2B5EF4-FFF2-40B4-BE49-F238E27FC236}">
                  <a16:creationId xmlns:a16="http://schemas.microsoft.com/office/drawing/2014/main" id="{F0CF5CE3-9D95-4BC1-9AD4-BD1E34D8BA29}"/>
                </a:ext>
              </a:extLst>
            </p:cNvPr>
            <p:cNvCxnSpPr>
              <a:cxnSpLocks/>
              <a:stCxn id="7" idx="1"/>
              <a:endCxn id="6" idx="5"/>
            </p:cNvCxnSpPr>
            <p:nvPr/>
          </p:nvCxnSpPr>
          <p:spPr>
            <a:xfrm flipH="1" flipV="1">
              <a:off x="2515707" y="4774521"/>
              <a:ext cx="255669" cy="16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37400914"/>
      </p:ext>
    </p:extLst>
  </p:cSld>
  <p:clrMapOvr>
    <a:masterClrMapping/>
  </p:clrMapOvr>
  <mc:AlternateContent xmlns:mc="http://schemas.openxmlformats.org/markup-compatibility/2006" xmlns:p14="http://schemas.microsoft.com/office/powerpoint/2010/main">
    <mc:Choice Requires="p14">
      <p:transition spd="slow" p14:dur="2000" advTm="13202"/>
    </mc:Choice>
    <mc:Fallback xmlns="">
      <p:transition spd="slow" advTm="1320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94C4-3875-476C-8667-3B39EE2FD14B}"/>
              </a:ext>
            </a:extLst>
          </p:cNvPr>
          <p:cNvSpPr>
            <a:spLocks noGrp="1"/>
          </p:cNvSpPr>
          <p:nvPr>
            <p:ph type="title"/>
          </p:nvPr>
        </p:nvSpPr>
        <p:spPr>
          <a:xfrm>
            <a:off x="1002173" y="345906"/>
            <a:ext cx="11021138" cy="1325563"/>
          </a:xfrm>
        </p:spPr>
        <p:txBody>
          <a:bodyPr/>
          <a:lstStyle/>
          <a:p>
            <a:r>
              <a:rPr lang="en-SG" b="1" dirty="0">
                <a:latin typeface="Times New Roman" panose="02020603050405020304" pitchFamily="18" charset="0"/>
                <a:cs typeface="Times New Roman" panose="02020603050405020304" pitchFamily="18" charset="0"/>
              </a:rPr>
              <a:t>Geometrically Defective Bead Identification</a:t>
            </a:r>
          </a:p>
        </p:txBody>
      </p:sp>
      <p:sp>
        <p:nvSpPr>
          <p:cNvPr id="5" name="TextBox 4">
            <a:extLst>
              <a:ext uri="{FF2B5EF4-FFF2-40B4-BE49-F238E27FC236}">
                <a16:creationId xmlns:a16="http://schemas.microsoft.com/office/drawing/2014/main" id="{DD3D4B2F-7146-4129-9BBF-93FCE069A20B}"/>
              </a:ext>
            </a:extLst>
          </p:cNvPr>
          <p:cNvSpPr txBox="1"/>
          <p:nvPr/>
        </p:nvSpPr>
        <p:spPr>
          <a:xfrm>
            <a:off x="1385046" y="4921759"/>
            <a:ext cx="20438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SG" sz="2000" dirty="0">
                <a:latin typeface="Times New Roman" panose="02020603050405020304" pitchFamily="18" charset="0"/>
                <a:cs typeface="Times New Roman" panose="02020603050405020304" pitchFamily="18" charset="0"/>
              </a:rPr>
              <a:t>Our Workplace</a:t>
            </a:r>
          </a:p>
        </p:txBody>
      </p:sp>
      <p:sp>
        <p:nvSpPr>
          <p:cNvPr id="16" name="TextBox 15">
            <a:extLst>
              <a:ext uri="{FF2B5EF4-FFF2-40B4-BE49-F238E27FC236}">
                <a16:creationId xmlns:a16="http://schemas.microsoft.com/office/drawing/2014/main" id="{E084280E-1071-493F-A3DC-C217835C6874}"/>
              </a:ext>
            </a:extLst>
          </p:cNvPr>
          <p:cNvSpPr txBox="1"/>
          <p:nvPr/>
        </p:nvSpPr>
        <p:spPr>
          <a:xfrm>
            <a:off x="3652839" y="4859657"/>
            <a:ext cx="20438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SG" sz="2000" dirty="0">
                <a:latin typeface="Times New Roman" panose="02020603050405020304" pitchFamily="18" charset="0"/>
                <a:cs typeface="Times New Roman" panose="02020603050405020304" pitchFamily="18" charset="0"/>
              </a:rPr>
              <a:t>Acoustic signal</a:t>
            </a:r>
          </a:p>
        </p:txBody>
      </p:sp>
      <p:pic>
        <p:nvPicPr>
          <p:cNvPr id="11" name="Content Placeholder 17" descr="Chart, histogram&#10;&#10;Description automatically generated">
            <a:extLst>
              <a:ext uri="{FF2B5EF4-FFF2-40B4-BE49-F238E27FC236}">
                <a16:creationId xmlns:a16="http://schemas.microsoft.com/office/drawing/2014/main" id="{BD00C874-1569-4D31-9A53-88E0E67E4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365" y="3336070"/>
            <a:ext cx="1925782" cy="1439239"/>
          </a:xfrm>
          <a:prstGeom prst="rect">
            <a:avLst/>
          </a:prstGeom>
        </p:spPr>
      </p:pic>
      <p:sp>
        <p:nvSpPr>
          <p:cNvPr id="37" name="Rectangle 36">
            <a:extLst>
              <a:ext uri="{FF2B5EF4-FFF2-40B4-BE49-F238E27FC236}">
                <a16:creationId xmlns:a16="http://schemas.microsoft.com/office/drawing/2014/main" id="{75BFC60E-028D-4DA8-A28E-64DC74FA1244}"/>
              </a:ext>
            </a:extLst>
          </p:cNvPr>
          <p:cNvSpPr/>
          <p:nvPr/>
        </p:nvSpPr>
        <p:spPr>
          <a:xfrm>
            <a:off x="5062984" y="3412379"/>
            <a:ext cx="1736203" cy="1222304"/>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SG" sz="2000" dirty="0">
                <a:latin typeface="Times New Roman" panose="02020603050405020304" pitchFamily="18" charset="0"/>
                <a:cs typeface="Times New Roman" panose="02020603050405020304" pitchFamily="18" charset="0"/>
              </a:rPr>
              <a:t>Down-sampling</a:t>
            </a:r>
          </a:p>
        </p:txBody>
      </p:sp>
      <p:pic>
        <p:nvPicPr>
          <p:cNvPr id="32" name="vedio_f">
            <a:hlinkClick r:id="" action="ppaction://media"/>
            <a:extLst>
              <a:ext uri="{FF2B5EF4-FFF2-40B4-BE49-F238E27FC236}">
                <a16:creationId xmlns:a16="http://schemas.microsoft.com/office/drawing/2014/main" id="{9014AE10-47CF-4A31-A367-B796D773D8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3831" y="3442235"/>
            <a:ext cx="1986988" cy="1117681"/>
          </a:xfrm>
          <a:prstGeom prst="rect">
            <a:avLst/>
          </a:prstGeom>
        </p:spPr>
      </p:pic>
      <p:cxnSp>
        <p:nvCxnSpPr>
          <p:cNvPr id="18" name="Straight Arrow Connector 17">
            <a:extLst>
              <a:ext uri="{FF2B5EF4-FFF2-40B4-BE49-F238E27FC236}">
                <a16:creationId xmlns:a16="http://schemas.microsoft.com/office/drawing/2014/main" id="{E8E17FEB-A35E-4460-9909-19CD43954C0F}"/>
              </a:ext>
            </a:extLst>
          </p:cNvPr>
          <p:cNvCxnSpPr>
            <a:cxnSpLocks/>
          </p:cNvCxnSpPr>
          <p:nvPr/>
        </p:nvCxnSpPr>
        <p:spPr>
          <a:xfrm>
            <a:off x="4875477" y="4044907"/>
            <a:ext cx="20700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3FF806C8-493A-4A66-9EED-6D7E1C79CF82}"/>
              </a:ext>
            </a:extLst>
          </p:cNvPr>
          <p:cNvCxnSpPr/>
          <p:nvPr/>
        </p:nvCxnSpPr>
        <p:spPr>
          <a:xfrm>
            <a:off x="10652418" y="3961662"/>
            <a:ext cx="1984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E99D43F7-0692-4011-AD1B-541C40BA072E}"/>
              </a:ext>
            </a:extLst>
          </p:cNvPr>
          <p:cNvSpPr txBox="1"/>
          <p:nvPr/>
        </p:nvSpPr>
        <p:spPr>
          <a:xfrm>
            <a:off x="1002173" y="2025888"/>
            <a:ext cx="7345161" cy="523220"/>
          </a:xfrm>
          <a:prstGeom prst="rect">
            <a:avLst/>
          </a:prstGeom>
          <a:noFill/>
        </p:spPr>
        <p:txBody>
          <a:bodyPr wrap="square" rtlCol="0">
            <a:spAutoFit/>
          </a:bodyPr>
          <a:lstStyle/>
          <a:p>
            <a:r>
              <a:rPr lang="en-SG" sz="2800" b="1" dirty="0">
                <a:latin typeface="Times New Roman" panose="02020603050405020304" pitchFamily="18" charset="0"/>
                <a:cs typeface="Times New Roman" panose="02020603050405020304" pitchFamily="18" charset="0"/>
              </a:rPr>
              <a:t>Overview</a:t>
            </a:r>
          </a:p>
        </p:txBody>
      </p:sp>
      <p:sp>
        <p:nvSpPr>
          <p:cNvPr id="35" name="TextBox 34">
            <a:extLst>
              <a:ext uri="{FF2B5EF4-FFF2-40B4-BE49-F238E27FC236}">
                <a16:creationId xmlns:a16="http://schemas.microsoft.com/office/drawing/2014/main" id="{C9437B5C-61D8-407C-A049-F0871FF2A45C}"/>
              </a:ext>
            </a:extLst>
          </p:cNvPr>
          <p:cNvSpPr txBox="1"/>
          <p:nvPr/>
        </p:nvSpPr>
        <p:spPr>
          <a:xfrm>
            <a:off x="10850871" y="3537851"/>
            <a:ext cx="1292711"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SG" sz="2000" dirty="0">
                <a:latin typeface="Times New Roman" panose="02020603050405020304" pitchFamily="18" charset="0"/>
                <a:cs typeface="Times New Roman" panose="02020603050405020304" pitchFamily="18" charset="0"/>
              </a:rPr>
              <a:t>Predicted </a:t>
            </a:r>
          </a:p>
          <a:p>
            <a:pPr algn="ctr"/>
            <a:r>
              <a:rPr lang="en-SG" sz="2000" dirty="0">
                <a:latin typeface="Times New Roman" panose="02020603050405020304" pitchFamily="18" charset="0"/>
                <a:cs typeface="Times New Roman" panose="02020603050405020304" pitchFamily="18" charset="0"/>
              </a:rPr>
              <a:t>label</a:t>
            </a:r>
          </a:p>
        </p:txBody>
      </p:sp>
      <p:sp>
        <p:nvSpPr>
          <p:cNvPr id="38" name="TextBox 37">
            <a:extLst>
              <a:ext uri="{FF2B5EF4-FFF2-40B4-BE49-F238E27FC236}">
                <a16:creationId xmlns:a16="http://schemas.microsoft.com/office/drawing/2014/main" id="{D20C84FC-5A65-4083-A6DE-49CA18D9E3B7}"/>
              </a:ext>
            </a:extLst>
          </p:cNvPr>
          <p:cNvSpPr txBox="1"/>
          <p:nvPr/>
        </p:nvSpPr>
        <p:spPr>
          <a:xfrm>
            <a:off x="7075817" y="3537851"/>
            <a:ext cx="1525535" cy="70788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SG" sz="2000" dirty="0">
                <a:latin typeface="Times New Roman" panose="02020603050405020304" pitchFamily="18" charset="0"/>
                <a:cs typeface="Times New Roman" panose="02020603050405020304" pitchFamily="18" charset="0"/>
              </a:rPr>
              <a:t>Feature Extraction</a:t>
            </a:r>
          </a:p>
        </p:txBody>
      </p:sp>
      <p:cxnSp>
        <p:nvCxnSpPr>
          <p:cNvPr id="39" name="Straight Arrow Connector 38">
            <a:extLst>
              <a:ext uri="{FF2B5EF4-FFF2-40B4-BE49-F238E27FC236}">
                <a16:creationId xmlns:a16="http://schemas.microsoft.com/office/drawing/2014/main" id="{C3C18598-09A8-4A60-948D-262F03882D5C}"/>
              </a:ext>
            </a:extLst>
          </p:cNvPr>
          <p:cNvCxnSpPr/>
          <p:nvPr/>
        </p:nvCxnSpPr>
        <p:spPr>
          <a:xfrm>
            <a:off x="8601352" y="3955526"/>
            <a:ext cx="3867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97DA914F-4CFA-42A4-92EB-1991171AABE2}"/>
              </a:ext>
            </a:extLst>
          </p:cNvPr>
          <p:cNvCxnSpPr>
            <a:cxnSpLocks/>
          </p:cNvCxnSpPr>
          <p:nvPr/>
        </p:nvCxnSpPr>
        <p:spPr>
          <a:xfrm>
            <a:off x="6799187" y="3955526"/>
            <a:ext cx="29055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AEE35FF8-303F-482B-A7CD-E70E5ED41B14}"/>
              </a:ext>
            </a:extLst>
          </p:cNvPr>
          <p:cNvSpPr txBox="1"/>
          <p:nvPr/>
        </p:nvSpPr>
        <p:spPr>
          <a:xfrm>
            <a:off x="8955319" y="3761607"/>
            <a:ext cx="1736202" cy="40011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SG" sz="2000" dirty="0">
                <a:latin typeface="Times New Roman" panose="02020603050405020304" pitchFamily="18" charset="0"/>
                <a:cs typeface="Times New Roman" panose="02020603050405020304" pitchFamily="18" charset="0"/>
              </a:rPr>
              <a:t>Identification</a:t>
            </a:r>
          </a:p>
        </p:txBody>
      </p:sp>
    </p:spTree>
    <p:extLst>
      <p:ext uri="{BB962C8B-B14F-4D97-AF65-F5344CB8AC3E}">
        <p14:creationId xmlns:p14="http://schemas.microsoft.com/office/powerpoint/2010/main" val="2435299866"/>
      </p:ext>
    </p:extLst>
  </p:cSld>
  <p:clrMapOvr>
    <a:masterClrMapping/>
  </p:clrMapOvr>
  <mc:AlternateContent xmlns:mc="http://schemas.openxmlformats.org/markup-compatibility/2006" xmlns:p14="http://schemas.microsoft.com/office/powerpoint/2010/main">
    <mc:Choice Requires="p14">
      <p:transition spd="slow" p14:dur="2000" advTm="30753"/>
    </mc:Choice>
    <mc:Fallback xmlns="">
      <p:transition spd="slow" advTm="30753"/>
    </mc:Fallback>
  </mc:AlternateContent>
  <p:timing>
    <p:tnLst>
      <p:par>
        <p:cTn id="1" dur="indefinite" restart="never" nodeType="tmRoot">
          <p:childTnLst>
            <p:video>
              <p:cMediaNode vol="0">
                <p:cTn id="2" fill="hold" display="0">
                  <p:stCondLst>
                    <p:cond delay="indefinite"/>
                  </p:stCondLst>
                </p:cTn>
                <p:tgtEl>
                  <p:spTgt spid="3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6"/>
</p:tagLst>
</file>

<file path=ppt/tags/tag2.xml><?xml version="1.0" encoding="utf-8"?>
<p:tagLst xmlns:a="http://schemas.openxmlformats.org/drawingml/2006/main" xmlns:r="http://schemas.openxmlformats.org/officeDocument/2006/relationships" xmlns:p="http://schemas.openxmlformats.org/presentationml/2006/main">
  <p:tag name="TIMING" val="|5.8|1.5|1.2|1.3|1.2|1.4"/>
</p:tagLst>
</file>

<file path=ppt/tags/tag3.xml><?xml version="1.0" encoding="utf-8"?>
<p:tagLst xmlns:a="http://schemas.openxmlformats.org/drawingml/2006/main" xmlns:r="http://schemas.openxmlformats.org/officeDocument/2006/relationships" xmlns:p="http://schemas.openxmlformats.org/presentationml/2006/main">
  <p:tag name="TIMING" val="|10.4|8.5|6.1"/>
</p:tagLst>
</file>

<file path=ppt/tags/tag4.xml><?xml version="1.0" encoding="utf-8"?>
<p:tagLst xmlns:a="http://schemas.openxmlformats.org/drawingml/2006/main" xmlns:r="http://schemas.openxmlformats.org/officeDocument/2006/relationships" xmlns:p="http://schemas.openxmlformats.org/presentationml/2006/main">
  <p:tag name="TIMING" val="|13.4"/>
</p:tagLst>
</file>

<file path=ppt/tags/tag5.xml><?xml version="1.0" encoding="utf-8"?>
<p:tagLst xmlns:a="http://schemas.openxmlformats.org/drawingml/2006/main" xmlns:r="http://schemas.openxmlformats.org/officeDocument/2006/relationships" xmlns:p="http://schemas.openxmlformats.org/presentationml/2006/main">
  <p:tag name="TIMING" val="|8.2|10.8|12.9"/>
</p:tagLst>
</file>

<file path=ppt/tags/tag6.xml><?xml version="1.0" encoding="utf-8"?>
<p:tagLst xmlns:a="http://schemas.openxmlformats.org/drawingml/2006/main" xmlns:r="http://schemas.openxmlformats.org/officeDocument/2006/relationships" xmlns:p="http://schemas.openxmlformats.org/presentationml/2006/main">
  <p:tag name="TIMING" val="|1.8|3.8|11.5"/>
</p:tagLst>
</file>

<file path=ppt/tags/tag7.xml><?xml version="1.0" encoding="utf-8"?>
<p:tagLst xmlns:a="http://schemas.openxmlformats.org/drawingml/2006/main" xmlns:r="http://schemas.openxmlformats.org/officeDocument/2006/relationships" xmlns:p="http://schemas.openxmlformats.org/presentationml/2006/main">
  <p:tag name="TIMING" val="|6.7|8.7|9.9|6.6|14.7"/>
</p:tagLst>
</file>

<file path=ppt/tags/tag8.xml><?xml version="1.0" encoding="utf-8"?>
<p:tagLst xmlns:a="http://schemas.openxmlformats.org/drawingml/2006/main" xmlns:r="http://schemas.openxmlformats.org/officeDocument/2006/relationships" xmlns:p="http://schemas.openxmlformats.org/presentationml/2006/main">
  <p:tag name="TIMING" val="|46.4"/>
</p:tagLst>
</file>

<file path=ppt/tags/tag9.xml><?xml version="1.0" encoding="utf-8"?>
<p:tagLst xmlns:a="http://schemas.openxmlformats.org/drawingml/2006/main" xmlns:r="http://schemas.openxmlformats.org/officeDocument/2006/relationships" xmlns:p="http://schemas.openxmlformats.org/presentationml/2006/main">
  <p:tag name="TIMING" val="|1.1|9.1|3.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4103</Words>
  <Application>Microsoft Office PowerPoint</Application>
  <PresentationFormat>Widescreen</PresentationFormat>
  <Paragraphs>389</Paragraphs>
  <Slides>31</Slides>
  <Notes>29</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Arial</vt:lpstr>
      <vt:lpstr>Calibri</vt:lpstr>
      <vt:lpstr>Calibri Light</vt:lpstr>
      <vt:lpstr>Cambria Math</vt:lpstr>
      <vt:lpstr>Helvetica</vt:lpstr>
      <vt:lpstr>Times New Roman</vt:lpstr>
      <vt:lpstr>Office Theme</vt:lpstr>
      <vt:lpstr>PDF</vt:lpstr>
      <vt:lpstr>A Study on the Acoustic Signal Based Frameworks for the Real-Time Identification of Geometrically Defective Wire Arc Bead</vt:lpstr>
      <vt:lpstr> What is Wire Arc Additive Manufacturing (WAAM)? </vt:lpstr>
      <vt:lpstr>Defects in WAAM</vt:lpstr>
      <vt:lpstr>Defects in WAAM </vt:lpstr>
      <vt:lpstr>Different Defect Detection Approaches </vt:lpstr>
      <vt:lpstr>Different Defect Detection Approaches </vt:lpstr>
      <vt:lpstr>Our Focus</vt:lpstr>
      <vt:lpstr>Problem Statement</vt:lpstr>
      <vt:lpstr>Geometrically Defective Bead Identification</vt:lpstr>
      <vt:lpstr>Geometrically Defective Bead Identification</vt:lpstr>
      <vt:lpstr>The proposed frameworks</vt:lpstr>
      <vt:lpstr>The proposed frameworks</vt:lpstr>
      <vt:lpstr>The proposed frameworks</vt:lpstr>
      <vt:lpstr>The proposed frameworks</vt:lpstr>
      <vt:lpstr>The proposed frameworks</vt:lpstr>
      <vt:lpstr>The proposed frameworks</vt:lpstr>
      <vt:lpstr>The proposed frameworks</vt:lpstr>
      <vt:lpstr>Experimental Setup and Data Collection</vt:lpstr>
      <vt:lpstr>Training Frameworks</vt:lpstr>
      <vt:lpstr>Training Frameworks</vt:lpstr>
      <vt:lpstr>   Results</vt:lpstr>
      <vt:lpstr>Results</vt:lpstr>
      <vt:lpstr>Results</vt:lpstr>
      <vt:lpstr>Summary</vt:lpstr>
      <vt:lpstr>Summary</vt:lpstr>
      <vt:lpstr>PowerPoint Presentation</vt:lpstr>
      <vt:lpstr>Supplementary slides</vt:lpstr>
      <vt:lpstr>Experiment</vt:lpstr>
      <vt:lpstr>Introduction Related Work        Propose Research  Preliminary Results  Further Direction           Q&amp;A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on the Acoustic Signal Based Frameworks for the Real-Time Identification of Geometrically Defective Wire Arc Bead</dc:title>
  <dc:creator>PhD - Surovi Nowrin Akter</dc:creator>
  <cp:lastModifiedBy>PhD - Surovi Nowrin Akter</cp:lastModifiedBy>
  <cp:revision>72</cp:revision>
  <dcterms:created xsi:type="dcterms:W3CDTF">2021-07-28T02:58:25Z</dcterms:created>
  <dcterms:modified xsi:type="dcterms:W3CDTF">2021-07-30T05:27:40Z</dcterms:modified>
</cp:coreProperties>
</file>